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3"/>
  </p:notesMasterIdLst>
  <p:sldIdLst>
    <p:sldId id="256" r:id="rId2"/>
    <p:sldId id="314" r:id="rId3"/>
    <p:sldId id="259" r:id="rId4"/>
    <p:sldId id="264" r:id="rId5"/>
    <p:sldId id="265" r:id="rId6"/>
    <p:sldId id="277" r:id="rId7"/>
    <p:sldId id="381" r:id="rId8"/>
    <p:sldId id="316" r:id="rId9"/>
    <p:sldId id="321" r:id="rId10"/>
    <p:sldId id="320" r:id="rId11"/>
    <p:sldId id="332" r:id="rId12"/>
    <p:sldId id="333" r:id="rId13"/>
    <p:sldId id="334" r:id="rId14"/>
    <p:sldId id="335" r:id="rId15"/>
    <p:sldId id="336" r:id="rId16"/>
    <p:sldId id="337" r:id="rId17"/>
    <p:sldId id="338" r:id="rId18"/>
    <p:sldId id="272" r:id="rId19"/>
    <p:sldId id="273" r:id="rId20"/>
    <p:sldId id="274" r:id="rId21"/>
    <p:sldId id="275" r:id="rId22"/>
    <p:sldId id="276" r:id="rId23"/>
    <p:sldId id="348" r:id="rId24"/>
    <p:sldId id="349" r:id="rId25"/>
    <p:sldId id="350" r:id="rId26"/>
    <p:sldId id="351" r:id="rId27"/>
    <p:sldId id="287" r:id="rId28"/>
    <p:sldId id="288" r:id="rId29"/>
    <p:sldId id="289" r:id="rId30"/>
    <p:sldId id="353" r:id="rId31"/>
    <p:sldId id="382" r:id="rId32"/>
    <p:sldId id="352" r:id="rId33"/>
    <p:sldId id="355" r:id="rId34"/>
    <p:sldId id="354" r:id="rId35"/>
    <p:sldId id="291" r:id="rId36"/>
    <p:sldId id="292" r:id="rId37"/>
    <p:sldId id="293" r:id="rId38"/>
    <p:sldId id="294" r:id="rId39"/>
    <p:sldId id="295" r:id="rId40"/>
    <p:sldId id="296" r:id="rId41"/>
    <p:sldId id="297" r:id="rId42"/>
    <p:sldId id="383" r:id="rId43"/>
    <p:sldId id="298" r:id="rId44"/>
    <p:sldId id="299" r:id="rId45"/>
    <p:sldId id="300" r:id="rId46"/>
    <p:sldId id="301" r:id="rId47"/>
    <p:sldId id="367" r:id="rId48"/>
    <p:sldId id="302" r:id="rId49"/>
    <p:sldId id="360" r:id="rId50"/>
    <p:sldId id="361" r:id="rId51"/>
    <p:sldId id="362" r:id="rId52"/>
    <p:sldId id="303" r:id="rId53"/>
    <p:sldId id="304" r:id="rId54"/>
    <p:sldId id="305" r:id="rId55"/>
    <p:sldId id="306" r:id="rId56"/>
    <p:sldId id="307" r:id="rId57"/>
    <p:sldId id="308" r:id="rId58"/>
    <p:sldId id="309" r:id="rId59"/>
    <p:sldId id="310" r:id="rId60"/>
    <p:sldId id="311" r:id="rId61"/>
    <p:sldId id="312" r:id="rId62"/>
    <p:sldId id="313" r:id="rId63"/>
    <p:sldId id="384" r:id="rId64"/>
    <p:sldId id="370" r:id="rId65"/>
    <p:sldId id="371" r:id="rId66"/>
    <p:sldId id="372" r:id="rId67"/>
    <p:sldId id="373" r:id="rId68"/>
    <p:sldId id="374" r:id="rId69"/>
    <p:sldId id="375" r:id="rId70"/>
    <p:sldId id="376" r:id="rId71"/>
    <p:sldId id="377" r:id="rId72"/>
    <p:sldId id="378" r:id="rId73"/>
    <p:sldId id="379" r:id="rId74"/>
    <p:sldId id="380" r:id="rId75"/>
    <p:sldId id="257" r:id="rId76"/>
    <p:sldId id="315" r:id="rId77"/>
    <p:sldId id="323" r:id="rId78"/>
    <p:sldId id="324" r:id="rId79"/>
    <p:sldId id="325" r:id="rId80"/>
    <p:sldId id="326" r:id="rId81"/>
    <p:sldId id="327" r:id="rId82"/>
    <p:sldId id="328" r:id="rId83"/>
    <p:sldId id="339" r:id="rId84"/>
    <p:sldId id="340" r:id="rId85"/>
    <p:sldId id="341" r:id="rId86"/>
    <p:sldId id="342" r:id="rId87"/>
    <p:sldId id="343" r:id="rId88"/>
    <p:sldId id="344" r:id="rId89"/>
    <p:sldId id="345" r:id="rId90"/>
    <p:sldId id="346" r:id="rId91"/>
    <p:sldId id="347" r:id="rId9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736" autoAdjust="0"/>
  </p:normalViewPr>
  <p:slideViewPr>
    <p:cSldViewPr>
      <p:cViewPr varScale="1">
        <p:scale>
          <a:sx n="97" d="100"/>
          <a:sy n="97" d="100"/>
        </p:scale>
        <p:origin x="103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72"/>
    </p:cViewPr>
  </p:sorterViewPr>
  <p:notesViewPr>
    <p:cSldViewPr>
      <p:cViewPr varScale="1">
        <p:scale>
          <a:sx n="53" d="100"/>
          <a:sy n="53" d="100"/>
        </p:scale>
        <p:origin x="-289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emf"/><Relationship Id="rId2" Type="http://schemas.openxmlformats.org/officeDocument/2006/relationships/image" Target="../media/image4.emf"/><Relationship Id="rId1" Type="http://schemas.openxmlformats.org/officeDocument/2006/relationships/image" Target="../media/image3.e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4090F1-712F-49A2-AF37-B799626F50C7}" type="datetimeFigureOut">
              <a:rPr lang="zh-CN" altLang="en-US" smtClean="0"/>
              <a:pPr/>
              <a:t>2014/8/20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4F82BC-3376-45FF-A1A9-7E3388F7C572}" type="slidenum">
              <a:rPr lang="zh-CN" altLang="en-US" smtClean="0"/>
              <a:pPr/>
              <a:t>‹#›</a:t>
            </a:fld>
            <a:endParaRPr lang="zh-CN" altLang="en-US"/>
          </a:p>
        </p:txBody>
      </p:sp>
    </p:spTree>
    <p:extLst>
      <p:ext uri="{BB962C8B-B14F-4D97-AF65-F5344CB8AC3E}">
        <p14:creationId xmlns:p14="http://schemas.microsoft.com/office/powerpoint/2010/main" val="2518264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1</a:t>
            </a:fld>
            <a:endParaRPr lang="zh-CN" altLang="en-US"/>
          </a:p>
        </p:txBody>
      </p:sp>
    </p:spTree>
    <p:extLst>
      <p:ext uri="{BB962C8B-B14F-4D97-AF65-F5344CB8AC3E}">
        <p14:creationId xmlns:p14="http://schemas.microsoft.com/office/powerpoint/2010/main" val="39248362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62</a:t>
            </a:fld>
            <a:endParaRPr lang="zh-CN" altLang="en-US"/>
          </a:p>
        </p:txBody>
      </p:sp>
    </p:spTree>
    <p:extLst>
      <p:ext uri="{BB962C8B-B14F-4D97-AF65-F5344CB8AC3E}">
        <p14:creationId xmlns:p14="http://schemas.microsoft.com/office/powerpoint/2010/main" val="1128737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63</a:t>
            </a:fld>
            <a:endParaRPr lang="zh-CN" altLang="en-US"/>
          </a:p>
        </p:txBody>
      </p:sp>
    </p:spTree>
    <p:extLst>
      <p:ext uri="{BB962C8B-B14F-4D97-AF65-F5344CB8AC3E}">
        <p14:creationId xmlns:p14="http://schemas.microsoft.com/office/powerpoint/2010/main" val="2909657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64</a:t>
            </a:fld>
            <a:endParaRPr lang="zh-CN" altLang="en-US"/>
          </a:p>
        </p:txBody>
      </p:sp>
    </p:spTree>
    <p:extLst>
      <p:ext uri="{BB962C8B-B14F-4D97-AF65-F5344CB8AC3E}">
        <p14:creationId xmlns:p14="http://schemas.microsoft.com/office/powerpoint/2010/main" val="13839793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mn-lt"/>
                <a:ea typeface="+mn-ea"/>
                <a:cs typeface="+mn-cs"/>
              </a:rPr>
              <a:t> </a:t>
            </a:r>
            <a:endParaRPr lang="zh-CN"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65</a:t>
            </a:fld>
            <a:endParaRPr lang="zh-CN" altLang="en-US"/>
          </a:p>
        </p:txBody>
      </p:sp>
    </p:spTree>
    <p:extLst>
      <p:ext uri="{BB962C8B-B14F-4D97-AF65-F5344CB8AC3E}">
        <p14:creationId xmlns:p14="http://schemas.microsoft.com/office/powerpoint/2010/main" val="2324676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66</a:t>
            </a:fld>
            <a:endParaRPr lang="zh-CN" altLang="en-US"/>
          </a:p>
        </p:txBody>
      </p:sp>
    </p:spTree>
    <p:extLst>
      <p:ext uri="{BB962C8B-B14F-4D97-AF65-F5344CB8AC3E}">
        <p14:creationId xmlns:p14="http://schemas.microsoft.com/office/powerpoint/2010/main" val="14228574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67</a:t>
            </a:fld>
            <a:endParaRPr lang="zh-CN" altLang="en-US"/>
          </a:p>
        </p:txBody>
      </p:sp>
    </p:spTree>
    <p:extLst>
      <p:ext uri="{BB962C8B-B14F-4D97-AF65-F5344CB8AC3E}">
        <p14:creationId xmlns:p14="http://schemas.microsoft.com/office/powerpoint/2010/main" val="21743448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68</a:t>
            </a:fld>
            <a:endParaRPr lang="zh-CN" altLang="en-US"/>
          </a:p>
        </p:txBody>
      </p:sp>
    </p:spTree>
    <p:extLst>
      <p:ext uri="{BB962C8B-B14F-4D97-AF65-F5344CB8AC3E}">
        <p14:creationId xmlns:p14="http://schemas.microsoft.com/office/powerpoint/2010/main" val="976566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kern="1200" dirty="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69</a:t>
            </a:fld>
            <a:endParaRPr lang="zh-CN" altLang="en-US"/>
          </a:p>
        </p:txBody>
      </p:sp>
    </p:spTree>
    <p:extLst>
      <p:ext uri="{BB962C8B-B14F-4D97-AF65-F5344CB8AC3E}">
        <p14:creationId xmlns:p14="http://schemas.microsoft.com/office/powerpoint/2010/main" val="2220730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70</a:t>
            </a:fld>
            <a:endParaRPr lang="zh-CN" altLang="en-US"/>
          </a:p>
        </p:txBody>
      </p:sp>
    </p:spTree>
    <p:extLst>
      <p:ext uri="{BB962C8B-B14F-4D97-AF65-F5344CB8AC3E}">
        <p14:creationId xmlns:p14="http://schemas.microsoft.com/office/powerpoint/2010/main" val="20940367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75</a:t>
            </a:fld>
            <a:endParaRPr lang="zh-CN" altLang="en-US"/>
          </a:p>
        </p:txBody>
      </p:sp>
    </p:spTree>
    <p:extLst>
      <p:ext uri="{BB962C8B-B14F-4D97-AF65-F5344CB8AC3E}">
        <p14:creationId xmlns:p14="http://schemas.microsoft.com/office/powerpoint/2010/main" val="2394896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5</a:t>
            </a:fld>
            <a:endParaRPr lang="zh-CN" altLang="en-US"/>
          </a:p>
        </p:txBody>
      </p:sp>
    </p:spTree>
    <p:extLst>
      <p:ext uri="{BB962C8B-B14F-4D97-AF65-F5344CB8AC3E}">
        <p14:creationId xmlns:p14="http://schemas.microsoft.com/office/powerpoint/2010/main" val="13258312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76</a:t>
            </a:fld>
            <a:endParaRPr lang="zh-CN" altLang="en-US"/>
          </a:p>
        </p:txBody>
      </p:sp>
    </p:spTree>
    <p:extLst>
      <p:ext uri="{BB962C8B-B14F-4D97-AF65-F5344CB8AC3E}">
        <p14:creationId xmlns:p14="http://schemas.microsoft.com/office/powerpoint/2010/main" val="2775666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77</a:t>
            </a:fld>
            <a:endParaRPr lang="zh-CN" altLang="en-US"/>
          </a:p>
        </p:txBody>
      </p:sp>
    </p:spTree>
    <p:extLst>
      <p:ext uri="{BB962C8B-B14F-4D97-AF65-F5344CB8AC3E}">
        <p14:creationId xmlns:p14="http://schemas.microsoft.com/office/powerpoint/2010/main" val="40583015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78</a:t>
            </a:fld>
            <a:endParaRPr lang="zh-CN" altLang="en-US"/>
          </a:p>
        </p:txBody>
      </p:sp>
    </p:spTree>
    <p:extLst>
      <p:ext uri="{BB962C8B-B14F-4D97-AF65-F5344CB8AC3E}">
        <p14:creationId xmlns:p14="http://schemas.microsoft.com/office/powerpoint/2010/main" val="27514885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79</a:t>
            </a:fld>
            <a:endParaRPr lang="zh-CN" altLang="en-US"/>
          </a:p>
        </p:txBody>
      </p:sp>
    </p:spTree>
    <p:extLst>
      <p:ext uri="{BB962C8B-B14F-4D97-AF65-F5344CB8AC3E}">
        <p14:creationId xmlns:p14="http://schemas.microsoft.com/office/powerpoint/2010/main" val="1660550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80</a:t>
            </a:fld>
            <a:endParaRPr lang="zh-CN" altLang="en-US"/>
          </a:p>
        </p:txBody>
      </p:sp>
    </p:spTree>
    <p:extLst>
      <p:ext uri="{BB962C8B-B14F-4D97-AF65-F5344CB8AC3E}">
        <p14:creationId xmlns:p14="http://schemas.microsoft.com/office/powerpoint/2010/main" val="2549220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16</a:t>
            </a:fld>
            <a:endParaRPr lang="zh-CN" altLang="en-US"/>
          </a:p>
        </p:txBody>
      </p:sp>
    </p:spTree>
    <p:extLst>
      <p:ext uri="{BB962C8B-B14F-4D97-AF65-F5344CB8AC3E}">
        <p14:creationId xmlns:p14="http://schemas.microsoft.com/office/powerpoint/2010/main" val="4130914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56</a:t>
            </a:fld>
            <a:endParaRPr lang="zh-CN" altLang="en-US"/>
          </a:p>
        </p:txBody>
      </p:sp>
    </p:spTree>
    <p:extLst>
      <p:ext uri="{BB962C8B-B14F-4D97-AF65-F5344CB8AC3E}">
        <p14:creationId xmlns:p14="http://schemas.microsoft.com/office/powerpoint/2010/main" val="2691974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57</a:t>
            </a:fld>
            <a:endParaRPr lang="zh-CN" altLang="en-US"/>
          </a:p>
        </p:txBody>
      </p:sp>
    </p:spTree>
    <p:extLst>
      <p:ext uri="{BB962C8B-B14F-4D97-AF65-F5344CB8AC3E}">
        <p14:creationId xmlns:p14="http://schemas.microsoft.com/office/powerpoint/2010/main" val="2712737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58</a:t>
            </a:fld>
            <a:endParaRPr lang="zh-CN" altLang="en-US"/>
          </a:p>
        </p:txBody>
      </p:sp>
    </p:spTree>
    <p:extLst>
      <p:ext uri="{BB962C8B-B14F-4D97-AF65-F5344CB8AC3E}">
        <p14:creationId xmlns:p14="http://schemas.microsoft.com/office/powerpoint/2010/main" val="3964732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59</a:t>
            </a:fld>
            <a:endParaRPr lang="zh-CN" altLang="en-US"/>
          </a:p>
        </p:txBody>
      </p:sp>
    </p:spTree>
    <p:extLst>
      <p:ext uri="{BB962C8B-B14F-4D97-AF65-F5344CB8AC3E}">
        <p14:creationId xmlns:p14="http://schemas.microsoft.com/office/powerpoint/2010/main" val="1776719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60</a:t>
            </a:fld>
            <a:endParaRPr lang="zh-CN" altLang="en-US"/>
          </a:p>
        </p:txBody>
      </p:sp>
    </p:spTree>
    <p:extLst>
      <p:ext uri="{BB962C8B-B14F-4D97-AF65-F5344CB8AC3E}">
        <p14:creationId xmlns:p14="http://schemas.microsoft.com/office/powerpoint/2010/main" val="704799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04F82BC-3376-45FF-A1A9-7E3388F7C572}" type="slidenum">
              <a:rPr lang="zh-CN" altLang="en-US" smtClean="0"/>
              <a:pPr/>
              <a:t>61</a:t>
            </a:fld>
            <a:endParaRPr lang="zh-CN" altLang="en-US"/>
          </a:p>
        </p:txBody>
      </p:sp>
    </p:spTree>
    <p:extLst>
      <p:ext uri="{BB962C8B-B14F-4D97-AF65-F5344CB8AC3E}">
        <p14:creationId xmlns:p14="http://schemas.microsoft.com/office/powerpoint/2010/main" val="88766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2014/8/20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2014/8/20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2014/8/20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2014/8/20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2014/8/20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2014/8/20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6.emf"/></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2.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23.emf"/></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Word___6.docx"/><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25.wmf"/><Relationship Id="rId5" Type="http://schemas.openxmlformats.org/officeDocument/2006/relationships/oleObject" Target="../embeddings/oleObject4.bin"/><Relationship Id="rId4" Type="http://schemas.openxmlformats.org/officeDocument/2006/relationships/image" Target="../media/image24.emf"/></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Word___7.docx"/><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26.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8.w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6.bin"/><Relationship Id="rId5" Type="http://schemas.openxmlformats.org/officeDocument/2006/relationships/image" Target="../media/image7.wmf"/><Relationship Id="rId4" Type="http://schemas.openxmlformats.org/officeDocument/2006/relationships/oleObject" Target="../embeddings/oleObject5.bin"/></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Word___8.docx"/><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37.emf"/></Relationships>
</file>

<file path=ppt/slides/_rels/slide42.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39.emf"/><Relationship Id="rId5" Type="http://schemas.openxmlformats.org/officeDocument/2006/relationships/package" Target="../embeddings/Microsoft_Word___10.docx"/><Relationship Id="rId4" Type="http://schemas.openxmlformats.org/officeDocument/2006/relationships/image" Target="../media/image38.emf"/></Relationships>
</file>

<file path=ppt/slides/_rels/slide43.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40.emf"/></Relationships>
</file>

<file path=ppt/slides/_rels/slide44.xml.rels><?xml version="1.0" encoding="UTF-8" standalone="yes"?>
<Relationships xmlns="http://schemas.openxmlformats.org/package/2006/relationships"><Relationship Id="rId3" Type="http://schemas.openxmlformats.org/officeDocument/2006/relationships/package" Target="../embeddings/Microsoft_Word___12.docx"/><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41.emf"/></Relationships>
</file>

<file path=ppt/slides/_rels/slide45.xml.rels><?xml version="1.0" encoding="UTF-8" standalone="yes"?>
<Relationships xmlns="http://schemas.openxmlformats.org/package/2006/relationships"><Relationship Id="rId3" Type="http://schemas.openxmlformats.org/officeDocument/2006/relationships/package" Target="../embeddings/Microsoft_Word___13.docx"/><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42.emf"/></Relationships>
</file>

<file path=ppt/slides/_rels/slide46.xml.rels><?xml version="1.0" encoding="UTF-8" standalone="yes"?>
<Relationships xmlns="http://schemas.openxmlformats.org/package/2006/relationships"><Relationship Id="rId3" Type="http://schemas.openxmlformats.org/officeDocument/2006/relationships/package" Target="../embeddings/Microsoft_Word___14.docx"/><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image" Target="../media/image43.emf"/></Relationships>
</file>

<file path=ppt/slides/_rels/slide4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5.png"/><Relationship Id="rId7" Type="http://schemas.openxmlformats.org/officeDocument/2006/relationships/image" Target="../media/image52.pn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0.png"/></Relationships>
</file>

<file path=ppt/slides/_rels/slide48.xml.rels><?xml version="1.0" encoding="UTF-8" standalone="yes"?>
<Relationships xmlns="http://schemas.openxmlformats.org/package/2006/relationships"><Relationship Id="rId3" Type="http://schemas.openxmlformats.org/officeDocument/2006/relationships/package" Target="../embeddings/Microsoft_Word___15.docx"/><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image" Target="../media/image44.emf"/></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Word___16.docx"/><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image" Target="../media/image55.emf"/></Relationships>
</file>

<file path=ppt/slides/_rels/slide53.xml.rels><?xml version="1.0" encoding="UTF-8" standalone="yes"?>
<Relationships xmlns="http://schemas.openxmlformats.org/package/2006/relationships"><Relationship Id="rId3" Type="http://schemas.openxmlformats.org/officeDocument/2006/relationships/package" Target="../embeddings/Microsoft_Word___17.docx"/><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image" Target="../media/image56.emf"/></Relationships>
</file>

<file path=ppt/slides/_rels/slide54.xml.rels><?xml version="1.0" encoding="UTF-8" standalone="yes"?>
<Relationships xmlns="http://schemas.openxmlformats.org/package/2006/relationships"><Relationship Id="rId3" Type="http://schemas.openxmlformats.org/officeDocument/2006/relationships/package" Target="../embeddings/Microsoft_Word___18.docx"/><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image" Target="../media/image57.emf"/></Relationships>
</file>

<file path=ppt/slides/_rels/slide55.xml.rels><?xml version="1.0" encoding="UTF-8" standalone="yes"?>
<Relationships xmlns="http://schemas.openxmlformats.org/package/2006/relationships"><Relationship Id="rId3" Type="http://schemas.openxmlformats.org/officeDocument/2006/relationships/package" Target="../embeddings/Microsoft_Word___19.docx"/><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image" Target="../media/image58.emf"/></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image" Target="../media/image59.emf"/><Relationship Id="rId4" Type="http://schemas.openxmlformats.org/officeDocument/2006/relationships/package" Target="../embeddings/Microsoft_Word___20.docx"/></Relationships>
</file>

<file path=ppt/slides/_rels/slide5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image" Target="../media/image62.emf"/><Relationship Id="rId4" Type="http://schemas.openxmlformats.org/officeDocument/2006/relationships/package" Target="../embeddings/Microsoft_Word___21.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23.vml"/><Relationship Id="rId5" Type="http://schemas.openxmlformats.org/officeDocument/2006/relationships/image" Target="../media/image63.emf"/><Relationship Id="rId4" Type="http://schemas.openxmlformats.org/officeDocument/2006/relationships/package" Target="../embeddings/Microsoft_Word___22.docx"/></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24.vml"/><Relationship Id="rId5" Type="http://schemas.openxmlformats.org/officeDocument/2006/relationships/image" Target="../media/image64.emf"/><Relationship Id="rId4" Type="http://schemas.openxmlformats.org/officeDocument/2006/relationships/package" Target="../embeddings/Microsoft_Word___23.docx"/></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25.vml"/><Relationship Id="rId5" Type="http://schemas.openxmlformats.org/officeDocument/2006/relationships/image" Target="../media/image65.emf"/><Relationship Id="rId4" Type="http://schemas.openxmlformats.org/officeDocument/2006/relationships/package" Target="../embeddings/Microsoft_Word___24.docx"/></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package" Target="../embeddings/Microsoft_Word___25.docx"/><Relationship Id="rId2" Type="http://schemas.openxmlformats.org/officeDocument/2006/relationships/slideLayout" Target="../slideLayouts/slideLayout2.xml"/><Relationship Id="rId1" Type="http://schemas.openxmlformats.org/officeDocument/2006/relationships/vmlDrawing" Target="../drawings/vmlDrawing26.vml"/><Relationship Id="rId4" Type="http://schemas.openxmlformats.org/officeDocument/2006/relationships/image" Target="../media/image66.emf"/></Relationships>
</file>

<file path=ppt/slides/_rels/slide7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7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8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package" Target="../embeddings/Microsoft_Word___26.docx"/><Relationship Id="rId2" Type="http://schemas.openxmlformats.org/officeDocument/2006/relationships/slideLayout" Target="../slideLayouts/slideLayout2.xml"/><Relationship Id="rId1" Type="http://schemas.openxmlformats.org/officeDocument/2006/relationships/vmlDrawing" Target="../drawings/vmlDrawing27.vml"/><Relationship Id="rId4" Type="http://schemas.openxmlformats.org/officeDocument/2006/relationships/image" Target="../media/image76.emf"/></Relationships>
</file>

<file path=ppt/slides/_rels/slide85.xml.rels><?xml version="1.0" encoding="UTF-8" standalone="yes"?>
<Relationships xmlns="http://schemas.openxmlformats.org/package/2006/relationships"><Relationship Id="rId3" Type="http://schemas.openxmlformats.org/officeDocument/2006/relationships/package" Target="../embeddings/Microsoft_Word___27.docx"/><Relationship Id="rId2" Type="http://schemas.openxmlformats.org/officeDocument/2006/relationships/slideLayout" Target="../slideLayouts/slideLayout2.xml"/><Relationship Id="rId1" Type="http://schemas.openxmlformats.org/officeDocument/2006/relationships/vmlDrawing" Target="../drawings/vmlDrawing28.vml"/><Relationship Id="rId4" Type="http://schemas.openxmlformats.org/officeDocument/2006/relationships/image" Target="../media/image77.emf"/></Relationships>
</file>

<file path=ppt/slides/_rels/slide86.xml.rels><?xml version="1.0" encoding="UTF-8" standalone="yes"?>
<Relationships xmlns="http://schemas.openxmlformats.org/package/2006/relationships"><Relationship Id="rId3" Type="http://schemas.openxmlformats.org/officeDocument/2006/relationships/package" Target="../embeddings/Microsoft_Word___28.docx"/><Relationship Id="rId2" Type="http://schemas.openxmlformats.org/officeDocument/2006/relationships/slideLayout" Target="../slideLayouts/slideLayout2.xml"/><Relationship Id="rId1" Type="http://schemas.openxmlformats.org/officeDocument/2006/relationships/vmlDrawing" Target="../drawings/vmlDrawing29.vml"/><Relationship Id="rId4" Type="http://schemas.openxmlformats.org/officeDocument/2006/relationships/image" Target="../media/image78.emf"/></Relationships>
</file>

<file path=ppt/slides/_rels/slide87.xml.rels><?xml version="1.0" encoding="UTF-8" standalone="yes"?>
<Relationships xmlns="http://schemas.openxmlformats.org/package/2006/relationships"><Relationship Id="rId3" Type="http://schemas.openxmlformats.org/officeDocument/2006/relationships/package" Target="../embeddings/Microsoft_Word___29.docx"/><Relationship Id="rId2" Type="http://schemas.openxmlformats.org/officeDocument/2006/relationships/slideLayout" Target="../slideLayouts/slideLayout2.xml"/><Relationship Id="rId1" Type="http://schemas.openxmlformats.org/officeDocument/2006/relationships/vmlDrawing" Target="../drawings/vmlDrawing30.vml"/><Relationship Id="rId4" Type="http://schemas.openxmlformats.org/officeDocument/2006/relationships/image" Target="../media/image79.em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5.emf"/><Relationship Id="rId13" Type="http://schemas.openxmlformats.org/officeDocument/2006/relationships/oleObject" Target="../embeddings/oleObject3.bin"/><Relationship Id="rId3" Type="http://schemas.openxmlformats.org/officeDocument/2006/relationships/oleObject" Target="../embeddings/Microsoft_Word_97_-_2003___1.doc"/><Relationship Id="rId7" Type="http://schemas.openxmlformats.org/officeDocument/2006/relationships/oleObject" Target="../embeddings/oleObject1.bin"/><Relationship Id="rId12" Type="http://schemas.openxmlformats.org/officeDocument/2006/relationships/image" Target="../media/image7.wmf"/><Relationship Id="rId2" Type="http://schemas.openxmlformats.org/officeDocument/2006/relationships/slideLayout" Target="../slideLayouts/slideLayout2.xml"/><Relationship Id="rId16" Type="http://schemas.openxmlformats.org/officeDocument/2006/relationships/image" Target="../media/image9.emf"/><Relationship Id="rId1" Type="http://schemas.openxmlformats.org/officeDocument/2006/relationships/vmlDrawing" Target="../drawings/vmlDrawing2.vml"/><Relationship Id="rId6" Type="http://schemas.openxmlformats.org/officeDocument/2006/relationships/image" Target="../media/image4.emf"/><Relationship Id="rId11" Type="http://schemas.openxmlformats.org/officeDocument/2006/relationships/oleObject" Target="../embeddings/oleObject2.bin"/><Relationship Id="rId5" Type="http://schemas.openxmlformats.org/officeDocument/2006/relationships/oleObject" Target="../embeddings/Microsoft_Word_97_-_2003___2.doc"/><Relationship Id="rId15" Type="http://schemas.openxmlformats.org/officeDocument/2006/relationships/oleObject" Target="../embeddings/Microsoft_Word_97_-_2003___4.doc"/><Relationship Id="rId10" Type="http://schemas.openxmlformats.org/officeDocument/2006/relationships/image" Target="../media/image6.emf"/><Relationship Id="rId4" Type="http://schemas.openxmlformats.org/officeDocument/2006/relationships/image" Target="../media/image3.emf"/><Relationship Id="rId9" Type="http://schemas.openxmlformats.org/officeDocument/2006/relationships/oleObject" Target="../embeddings/Microsoft_Word_97_-_2003___3.doc"/><Relationship Id="rId14" Type="http://schemas.openxmlformats.org/officeDocument/2006/relationships/image" Target="../media/image8.wmf"/></Relationships>
</file>

<file path=ppt/slides/_rels/slide90.xml.rels><?xml version="1.0" encoding="UTF-8" standalone="yes"?>
<Relationships xmlns="http://schemas.openxmlformats.org/package/2006/relationships"><Relationship Id="rId3" Type="http://schemas.openxmlformats.org/officeDocument/2006/relationships/package" Target="../embeddings/Microsoft_Word___30.docx"/><Relationship Id="rId2" Type="http://schemas.openxmlformats.org/officeDocument/2006/relationships/slideLayout" Target="../slideLayouts/slideLayout2.xml"/><Relationship Id="rId1" Type="http://schemas.openxmlformats.org/officeDocument/2006/relationships/vmlDrawing" Target="../drawings/vmlDrawing31.vml"/><Relationship Id="rId4" Type="http://schemas.openxmlformats.org/officeDocument/2006/relationships/image" Target="../media/image81.emf"/></Relationships>
</file>

<file path=ppt/slides/_rels/slide91.xml.rels><?xml version="1.0" encoding="UTF-8" standalone="yes"?>
<Relationships xmlns="http://schemas.openxmlformats.org/package/2006/relationships"><Relationship Id="rId3" Type="http://schemas.openxmlformats.org/officeDocument/2006/relationships/package" Target="../embeddings/Microsoft_Word___31.docx"/><Relationship Id="rId2" Type="http://schemas.openxmlformats.org/officeDocument/2006/relationships/slideLayout" Target="../slideLayouts/slideLayout2.xml"/><Relationship Id="rId1" Type="http://schemas.openxmlformats.org/officeDocument/2006/relationships/vmlDrawing" Target="../drawings/vmlDrawing32.vml"/><Relationship Id="rId4" Type="http://schemas.openxmlformats.org/officeDocument/2006/relationships/image" Target="../media/image8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60040" y="2780928"/>
            <a:ext cx="7772400" cy="1538286"/>
          </a:xfrm>
        </p:spPr>
        <p:txBody>
          <a:bodyPr>
            <a:normAutofit fontScale="90000"/>
          </a:bodyPr>
          <a:lstStyle/>
          <a:p>
            <a:r>
              <a:rPr lang="zh-CN" altLang="en-US" sz="7300" b="1" dirty="0" smtClean="0">
                <a:latin typeface="华文隶书" pitchFamily="2" charset="-122"/>
                <a:ea typeface="华文隶书" pitchFamily="2" charset="-122"/>
              </a:rPr>
              <a:t>意义</a:t>
            </a:r>
            <a:r>
              <a:rPr lang="en-US" altLang="zh-CN" sz="7300" b="1" dirty="0" smtClean="0">
                <a:latin typeface="华文隶书" pitchFamily="2" charset="-122"/>
                <a:ea typeface="华文隶书" pitchFamily="2" charset="-122"/>
              </a:rPr>
              <a:t>•</a:t>
            </a:r>
            <a:r>
              <a:rPr lang="zh-CN" altLang="en-US" sz="7300" b="1" dirty="0" smtClean="0">
                <a:latin typeface="华文隶书" pitchFamily="2" charset="-122"/>
                <a:ea typeface="华文隶书" pitchFamily="2" charset="-122"/>
              </a:rPr>
              <a:t>本质</a:t>
            </a:r>
            <a:r>
              <a:rPr lang="en-US" altLang="zh-CN" sz="7300" b="1" dirty="0" smtClean="0">
                <a:latin typeface="华文隶书" pitchFamily="2" charset="-122"/>
                <a:ea typeface="华文隶书" pitchFamily="2" charset="-122"/>
              </a:rPr>
              <a:t>•</a:t>
            </a:r>
            <a:r>
              <a:rPr lang="zh-CN" altLang="en-US" sz="7300" b="1" dirty="0" smtClean="0">
                <a:latin typeface="华文隶书" pitchFamily="2" charset="-122"/>
                <a:ea typeface="华文隶书" pitchFamily="2" charset="-122"/>
              </a:rPr>
              <a:t>融合</a:t>
            </a:r>
            <a:r>
              <a:rPr lang="en-US" altLang="zh-CN" b="1" dirty="0" smtClean="0"/>
              <a:t/>
            </a:r>
            <a:br>
              <a:rPr lang="en-US" altLang="zh-CN" b="1" dirty="0" smtClean="0"/>
            </a:br>
            <a:r>
              <a:rPr lang="en-US" altLang="zh-CN" b="1" dirty="0" smtClean="0"/>
              <a:t>—— </a:t>
            </a:r>
            <a:r>
              <a:rPr lang="zh-CN" altLang="en-US" sz="3600" b="1" dirty="0" smtClean="0"/>
              <a:t>结合</a:t>
            </a:r>
            <a:r>
              <a:rPr lang="zh-CN" altLang="en-US" sz="3600" b="1" dirty="0"/>
              <a:t>两</a:t>
            </a:r>
            <a:r>
              <a:rPr lang="zh-CN" altLang="en-US" sz="3600" b="1" dirty="0" smtClean="0"/>
              <a:t>个课例谈数学实验</a:t>
            </a:r>
            <a:r>
              <a:rPr lang="en-US" altLang="zh-CN" sz="3600" b="1" dirty="0" smtClean="0"/>
              <a:t/>
            </a:r>
            <a:br>
              <a:rPr lang="en-US" altLang="zh-CN" sz="3600" b="1" dirty="0" smtClean="0"/>
            </a:br>
            <a:r>
              <a:rPr lang="zh-CN" altLang="en-US" sz="3600" b="1" dirty="0" smtClean="0"/>
              <a:t>与图形计算器</a:t>
            </a:r>
            <a:endParaRPr lang="zh-CN" altLang="en-US" b="1" dirty="0"/>
          </a:p>
        </p:txBody>
      </p:sp>
      <p:sp>
        <p:nvSpPr>
          <p:cNvPr id="3" name="副标题 2"/>
          <p:cNvSpPr>
            <a:spLocks noGrp="1"/>
          </p:cNvSpPr>
          <p:nvPr>
            <p:ph type="subTitle" idx="1"/>
          </p:nvPr>
        </p:nvSpPr>
        <p:spPr>
          <a:xfrm>
            <a:off x="2491680" y="4916760"/>
            <a:ext cx="6400800" cy="1752600"/>
          </a:xfrm>
        </p:spPr>
        <p:txBody>
          <a:bodyPr/>
          <a:lstStyle/>
          <a:p>
            <a:r>
              <a:rPr lang="zh-CN" altLang="en-US" b="1" dirty="0" smtClean="0">
                <a:solidFill>
                  <a:schemeClr val="tx1">
                    <a:lumMod val="85000"/>
                    <a:lumOff val="15000"/>
                  </a:schemeClr>
                </a:solidFill>
              </a:rPr>
              <a:t>赵存宇</a:t>
            </a:r>
            <a:endParaRPr lang="en-US" altLang="zh-CN" b="1" dirty="0" smtClean="0">
              <a:solidFill>
                <a:schemeClr val="tx1">
                  <a:lumMod val="85000"/>
                  <a:lumOff val="15000"/>
                </a:schemeClr>
              </a:solidFill>
            </a:endParaRPr>
          </a:p>
          <a:p>
            <a:r>
              <a:rPr lang="zh-CN" altLang="en-US" b="1" dirty="0" smtClean="0">
                <a:solidFill>
                  <a:schemeClr val="tx1">
                    <a:lumMod val="85000"/>
                    <a:lumOff val="15000"/>
                  </a:schemeClr>
                </a:solidFill>
              </a:rPr>
              <a:t>北京市第八十中学</a:t>
            </a:r>
            <a:endParaRPr lang="zh-CN" altLang="en-US" b="1"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微积分基本定理</a:t>
            </a:r>
            <a:endParaRPr lang="zh-CN" altLang="en-US" b="1" dirty="0"/>
          </a:p>
        </p:txBody>
      </p:sp>
      <p:graphicFrame>
        <p:nvGraphicFramePr>
          <p:cNvPr id="4" name="内容占位符 3"/>
          <p:cNvGraphicFramePr>
            <a:graphicFrameLocks noGrp="1" noChangeAspect="1"/>
          </p:cNvGraphicFramePr>
          <p:nvPr>
            <p:ph idx="1"/>
          </p:nvPr>
        </p:nvGraphicFramePr>
        <p:xfrm>
          <a:off x="722313" y="1909763"/>
          <a:ext cx="7748587" cy="4057650"/>
        </p:xfrm>
        <a:graphic>
          <a:graphicData uri="http://schemas.openxmlformats.org/presentationml/2006/ole">
            <mc:AlternateContent xmlns:mc="http://schemas.openxmlformats.org/markup-compatibility/2006">
              <mc:Choice xmlns:v="urn:schemas-microsoft-com:vml" Requires="v">
                <p:oleObj spid="_x0000_s102412" name="文档" r:id="rId3" imgW="7945809" imgH="4161623" progId="Word.Document.12">
                  <p:embed/>
                </p:oleObj>
              </mc:Choice>
              <mc:Fallback>
                <p:oleObj name="文档" r:id="rId3" imgW="7945809" imgH="416162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313" y="1909763"/>
                        <a:ext cx="7748587" cy="405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教材中的处理</a:t>
            </a:r>
            <a:endParaRPr lang="zh-CN" altLang="en-US" dirty="0"/>
          </a:p>
        </p:txBody>
      </p:sp>
      <p:sp>
        <p:nvSpPr>
          <p:cNvPr id="3" name="内容占位符 2"/>
          <p:cNvSpPr>
            <a:spLocks noGrp="1"/>
          </p:cNvSpPr>
          <p:nvPr>
            <p:ph idx="1"/>
          </p:nvPr>
        </p:nvSpPr>
        <p:spPr>
          <a:xfrm>
            <a:off x="251520" y="1628800"/>
            <a:ext cx="1450504" cy="4686320"/>
          </a:xfrm>
        </p:spPr>
        <p:txBody>
          <a:bodyPr/>
          <a:lstStyle/>
          <a:p>
            <a:pPr>
              <a:buNone/>
            </a:pPr>
            <a:r>
              <a:rPr lang="zh-CN" altLang="en-US" dirty="0" smtClean="0"/>
              <a:t>引</a:t>
            </a:r>
            <a:endParaRPr lang="en-US" altLang="zh-CN" dirty="0" smtClean="0"/>
          </a:p>
          <a:p>
            <a:pPr>
              <a:buNone/>
            </a:pPr>
            <a:r>
              <a:rPr lang="zh-CN" altLang="en-US" dirty="0" smtClean="0"/>
              <a:t>入</a:t>
            </a:r>
            <a:endParaRPr lang="zh-CN" altLang="en-US" dirty="0"/>
          </a:p>
        </p:txBody>
      </p:sp>
      <p:pic>
        <p:nvPicPr>
          <p:cNvPr id="104450" name="Picture 2"/>
          <p:cNvPicPr>
            <a:picLocks noChangeAspect="1" noChangeArrowheads="1"/>
          </p:cNvPicPr>
          <p:nvPr/>
        </p:nvPicPr>
        <p:blipFill>
          <a:blip r:embed="rId2" cstate="print"/>
          <a:srcRect/>
          <a:stretch>
            <a:fillRect/>
          </a:stretch>
        </p:blipFill>
        <p:spPr bwMode="auto">
          <a:xfrm>
            <a:off x="1386741" y="1844824"/>
            <a:ext cx="7433731" cy="40324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02432" cy="4686320"/>
          </a:xfrm>
        </p:spPr>
        <p:txBody>
          <a:bodyPr/>
          <a:lstStyle/>
          <a:p>
            <a:pPr>
              <a:buNone/>
            </a:pPr>
            <a:r>
              <a:rPr lang="zh-CN" altLang="en-US" dirty="0" smtClean="0"/>
              <a:t>物</a:t>
            </a:r>
            <a:endParaRPr lang="en-US" altLang="zh-CN" dirty="0" smtClean="0"/>
          </a:p>
          <a:p>
            <a:pPr>
              <a:buNone/>
            </a:pPr>
            <a:r>
              <a:rPr lang="zh-CN" altLang="en-US" dirty="0" smtClean="0"/>
              <a:t>理</a:t>
            </a:r>
            <a:endParaRPr lang="en-US" altLang="zh-CN" dirty="0" smtClean="0"/>
          </a:p>
          <a:p>
            <a:pPr>
              <a:buNone/>
            </a:pPr>
            <a:r>
              <a:rPr lang="zh-CN" altLang="en-US" dirty="0" smtClean="0"/>
              <a:t>例</a:t>
            </a:r>
            <a:endParaRPr lang="en-US" altLang="zh-CN" dirty="0" smtClean="0"/>
          </a:p>
          <a:p>
            <a:pPr>
              <a:buNone/>
            </a:pPr>
            <a:r>
              <a:rPr lang="zh-CN" altLang="en-US" dirty="0" smtClean="0"/>
              <a:t>子</a:t>
            </a:r>
            <a:endParaRPr lang="zh-CN" altLang="en-US" dirty="0"/>
          </a:p>
        </p:txBody>
      </p:sp>
      <p:pic>
        <p:nvPicPr>
          <p:cNvPr id="105474" name="Picture 2"/>
          <p:cNvPicPr>
            <a:picLocks noChangeAspect="1" noChangeArrowheads="1"/>
          </p:cNvPicPr>
          <p:nvPr/>
        </p:nvPicPr>
        <p:blipFill>
          <a:blip r:embed="rId2" cstate="print"/>
          <a:srcRect/>
          <a:stretch>
            <a:fillRect/>
          </a:stretch>
        </p:blipFill>
        <p:spPr bwMode="auto">
          <a:xfrm>
            <a:off x="1475656" y="1284745"/>
            <a:ext cx="7258769" cy="52405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658416" cy="4686320"/>
          </a:xfrm>
        </p:spPr>
        <p:txBody>
          <a:bodyPr/>
          <a:lstStyle/>
          <a:p>
            <a:pPr>
              <a:buNone/>
            </a:pPr>
            <a:r>
              <a:rPr lang="zh-CN" altLang="en-US" dirty="0" smtClean="0"/>
              <a:t>推</a:t>
            </a:r>
            <a:endParaRPr lang="en-US" altLang="zh-CN" dirty="0" smtClean="0"/>
          </a:p>
          <a:p>
            <a:pPr>
              <a:buNone/>
            </a:pPr>
            <a:r>
              <a:rPr lang="zh-CN" altLang="en-US" dirty="0" smtClean="0"/>
              <a:t>导</a:t>
            </a:r>
            <a:endParaRPr lang="zh-CN" altLang="en-US" dirty="0"/>
          </a:p>
        </p:txBody>
      </p:sp>
      <p:pic>
        <p:nvPicPr>
          <p:cNvPr id="106498" name="Picture 2"/>
          <p:cNvPicPr>
            <a:picLocks noChangeAspect="1" noChangeArrowheads="1"/>
          </p:cNvPicPr>
          <p:nvPr/>
        </p:nvPicPr>
        <p:blipFill>
          <a:blip r:embed="rId2" cstate="print"/>
          <a:srcRect/>
          <a:stretch>
            <a:fillRect/>
          </a:stretch>
        </p:blipFill>
        <p:spPr bwMode="auto">
          <a:xfrm>
            <a:off x="1327023" y="1844824"/>
            <a:ext cx="7781481" cy="4392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02432" cy="4686320"/>
          </a:xfrm>
        </p:spPr>
        <p:txBody>
          <a:bodyPr/>
          <a:lstStyle/>
          <a:p>
            <a:pPr>
              <a:buNone/>
            </a:pPr>
            <a:r>
              <a:rPr lang="zh-CN" altLang="en-US" dirty="0" smtClean="0"/>
              <a:t>继</a:t>
            </a:r>
            <a:endParaRPr lang="en-US" altLang="zh-CN" dirty="0" smtClean="0"/>
          </a:p>
          <a:p>
            <a:pPr>
              <a:buNone/>
            </a:pPr>
            <a:r>
              <a:rPr lang="zh-CN" altLang="en-US" dirty="0" smtClean="0"/>
              <a:t>续</a:t>
            </a:r>
            <a:endParaRPr lang="en-US" altLang="zh-CN" dirty="0" smtClean="0"/>
          </a:p>
          <a:p>
            <a:pPr>
              <a:buNone/>
            </a:pPr>
            <a:r>
              <a:rPr lang="zh-CN" altLang="en-US" dirty="0" smtClean="0"/>
              <a:t>推</a:t>
            </a:r>
            <a:endParaRPr lang="en-US" altLang="zh-CN" dirty="0" smtClean="0"/>
          </a:p>
          <a:p>
            <a:pPr>
              <a:buNone/>
            </a:pPr>
            <a:r>
              <a:rPr lang="zh-CN" altLang="en-US" dirty="0" smtClean="0"/>
              <a:t>导</a:t>
            </a:r>
            <a:endParaRPr lang="zh-CN" altLang="en-US" dirty="0"/>
          </a:p>
        </p:txBody>
      </p:sp>
      <p:pic>
        <p:nvPicPr>
          <p:cNvPr id="107522" name="Picture 2"/>
          <p:cNvPicPr>
            <a:picLocks noChangeAspect="1" noChangeArrowheads="1"/>
          </p:cNvPicPr>
          <p:nvPr/>
        </p:nvPicPr>
        <p:blipFill>
          <a:blip r:embed="rId2" cstate="print"/>
          <a:srcRect/>
          <a:stretch>
            <a:fillRect/>
          </a:stretch>
        </p:blipFill>
        <p:spPr bwMode="auto">
          <a:xfrm>
            <a:off x="1259632" y="2060848"/>
            <a:ext cx="7848872" cy="38022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730424" cy="4686320"/>
          </a:xfrm>
        </p:spPr>
        <p:txBody>
          <a:bodyPr/>
          <a:lstStyle/>
          <a:p>
            <a:pPr>
              <a:buNone/>
            </a:pPr>
            <a:r>
              <a:rPr lang="zh-CN" altLang="en-US" dirty="0" smtClean="0"/>
              <a:t>结</a:t>
            </a:r>
            <a:endParaRPr lang="en-US" altLang="zh-CN" dirty="0" smtClean="0"/>
          </a:p>
          <a:p>
            <a:pPr>
              <a:buNone/>
            </a:pPr>
            <a:r>
              <a:rPr lang="zh-CN" altLang="en-US" dirty="0" smtClean="0"/>
              <a:t>论</a:t>
            </a:r>
            <a:endParaRPr lang="en-US" altLang="zh-CN" dirty="0" smtClean="0"/>
          </a:p>
          <a:p>
            <a:pPr>
              <a:buNone/>
            </a:pPr>
            <a:r>
              <a:rPr lang="zh-CN" altLang="en-US" dirty="0" smtClean="0"/>
              <a:t>与</a:t>
            </a:r>
            <a:endParaRPr lang="en-US" altLang="zh-CN" dirty="0" smtClean="0"/>
          </a:p>
          <a:p>
            <a:pPr>
              <a:buNone/>
            </a:pPr>
            <a:r>
              <a:rPr lang="zh-CN" altLang="en-US" dirty="0" smtClean="0"/>
              <a:t>应</a:t>
            </a:r>
            <a:endParaRPr lang="en-US" altLang="zh-CN" dirty="0" smtClean="0"/>
          </a:p>
          <a:p>
            <a:pPr>
              <a:buNone/>
            </a:pPr>
            <a:r>
              <a:rPr lang="zh-CN" altLang="en-US" dirty="0" smtClean="0"/>
              <a:t>用</a:t>
            </a:r>
            <a:endParaRPr lang="zh-CN" altLang="en-US" dirty="0"/>
          </a:p>
        </p:txBody>
      </p:sp>
      <p:pic>
        <p:nvPicPr>
          <p:cNvPr id="108546" name="Picture 2"/>
          <p:cNvPicPr>
            <a:picLocks noChangeAspect="1" noChangeArrowheads="1"/>
          </p:cNvPicPr>
          <p:nvPr/>
        </p:nvPicPr>
        <p:blipFill>
          <a:blip r:embed="rId2" cstate="print"/>
          <a:srcRect/>
          <a:stretch>
            <a:fillRect/>
          </a:stretch>
        </p:blipFill>
        <p:spPr bwMode="auto">
          <a:xfrm>
            <a:off x="1187624" y="1804718"/>
            <a:ext cx="7920880" cy="46486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为什么是它</a:t>
            </a:r>
            <a:endParaRPr lang="zh-CN" altLang="en-US" b="1" dirty="0"/>
          </a:p>
        </p:txBody>
      </p:sp>
      <p:sp>
        <p:nvSpPr>
          <p:cNvPr id="3" name="内容占位符 2"/>
          <p:cNvSpPr>
            <a:spLocks noGrp="1"/>
          </p:cNvSpPr>
          <p:nvPr>
            <p:ph idx="1"/>
          </p:nvPr>
        </p:nvSpPr>
        <p:spPr/>
        <p:txBody>
          <a:bodyPr/>
          <a:lstStyle/>
          <a:p>
            <a:r>
              <a:rPr lang="zh-CN" altLang="en-US" b="1" dirty="0" smtClean="0"/>
              <a:t>在数学上有很重要的地位</a:t>
            </a:r>
            <a:endParaRPr lang="en-US" altLang="zh-CN" b="1" dirty="0" smtClean="0"/>
          </a:p>
          <a:p>
            <a:r>
              <a:rPr lang="zh-CN" altLang="en-US" b="1" dirty="0" smtClean="0"/>
              <a:t>真实的研究历程比较清楚</a:t>
            </a:r>
            <a:endParaRPr lang="en-US" altLang="zh-CN" b="1" dirty="0" smtClean="0"/>
          </a:p>
          <a:p>
            <a:r>
              <a:rPr lang="zh-CN" altLang="en-US" b="1" dirty="0" smtClean="0"/>
              <a:t>比较难理解</a:t>
            </a:r>
            <a:endParaRPr lang="en-US" altLang="zh-CN" b="1" dirty="0" smtClean="0"/>
          </a:p>
          <a:p>
            <a:r>
              <a:rPr lang="zh-CN" altLang="en-US" b="1" dirty="0" smtClean="0"/>
              <a:t>高考</a:t>
            </a:r>
            <a:endParaRPr lang="en-US" altLang="zh-CN" b="1" dirty="0" smtClean="0"/>
          </a:p>
          <a:p>
            <a:r>
              <a:rPr lang="zh-CN" altLang="en-US" b="1" dirty="0" smtClean="0"/>
              <a:t>传统的讲法</a:t>
            </a:r>
            <a:endParaRPr lang="en-US" altLang="zh-CN" b="1" dirty="0" smtClean="0"/>
          </a:p>
          <a:p>
            <a:r>
              <a:rPr lang="zh-CN" altLang="en-US" b="1" dirty="0" smtClean="0"/>
              <a:t>能否让学生自己通过数学实验探究出来？！</a:t>
            </a:r>
            <a:endParaRPr lang="zh-CN" altLang="en-US"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本质</a:t>
            </a:r>
            <a:r>
              <a:rPr lang="en-US" altLang="zh-CN" b="1" dirty="0" smtClean="0"/>
              <a:t>:</a:t>
            </a:r>
            <a:r>
              <a:rPr lang="zh-CN" altLang="en-US" b="1" dirty="0" smtClean="0"/>
              <a:t>变上限函数</a:t>
            </a:r>
            <a:endParaRPr lang="zh-CN" altLang="en-US" b="1" dirty="0"/>
          </a:p>
        </p:txBody>
      </p:sp>
      <p:graphicFrame>
        <p:nvGraphicFramePr>
          <p:cNvPr id="116738" name="内容占位符 3"/>
          <p:cNvGraphicFramePr>
            <a:graphicFrameLocks noChangeAspect="1"/>
          </p:cNvGraphicFramePr>
          <p:nvPr/>
        </p:nvGraphicFramePr>
        <p:xfrm>
          <a:off x="465138" y="1916113"/>
          <a:ext cx="8213725" cy="5122862"/>
        </p:xfrm>
        <a:graphic>
          <a:graphicData uri="http://schemas.openxmlformats.org/presentationml/2006/ole">
            <mc:AlternateContent xmlns:mc="http://schemas.openxmlformats.org/markup-compatibility/2006">
              <mc:Choice xmlns:v="urn:schemas-microsoft-com:vml" Requires="v">
                <p:oleObj spid="_x0000_s116748" name="文档" r:id="rId3" imgW="6651263" imgH="4161623" progId="Word.Document.12">
                  <p:embed/>
                </p:oleObj>
              </mc:Choice>
              <mc:Fallback>
                <p:oleObj name="文档" r:id="rId3" imgW="6651263" imgH="416162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138" y="1916113"/>
                        <a:ext cx="8213725" cy="5122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画图</a:t>
            </a:r>
            <a:r>
              <a:rPr lang="zh-CN" altLang="en-US" b="1" dirty="0" smtClean="0"/>
              <a:t>并</a:t>
            </a:r>
            <a:r>
              <a:rPr lang="zh-CN" altLang="zh-CN" b="1" dirty="0" smtClean="0"/>
              <a:t>观察数据变化</a:t>
            </a:r>
            <a:endParaRPr lang="zh-CN" altLang="en-US" b="1" dirty="0"/>
          </a:p>
        </p:txBody>
      </p:sp>
      <p:sp>
        <p:nvSpPr>
          <p:cNvPr id="3" name="内容占位符 2"/>
          <p:cNvSpPr>
            <a:spLocks noGrp="1"/>
          </p:cNvSpPr>
          <p:nvPr>
            <p:ph idx="1"/>
          </p:nvPr>
        </p:nvSpPr>
        <p:spPr/>
        <p:txBody>
          <a:bodyPr/>
          <a:lstStyle/>
          <a:p>
            <a:endParaRPr lang="zh-CN" altLang="en-US"/>
          </a:p>
        </p:txBody>
      </p:sp>
      <p:pic>
        <p:nvPicPr>
          <p:cNvPr id="4" name="图片 3" descr="D:\work\20130617讲座\二次函数 拟合1.jpg"/>
          <p:cNvPicPr/>
          <p:nvPr/>
        </p:nvPicPr>
        <p:blipFill>
          <a:blip r:embed="rId2" cstate="print"/>
          <a:srcRect/>
          <a:stretch>
            <a:fillRect/>
          </a:stretch>
        </p:blipFill>
        <p:spPr bwMode="auto">
          <a:xfrm>
            <a:off x="323528" y="1340768"/>
            <a:ext cx="8568952" cy="51845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smtClean="0"/>
              <a:t>表格呈现数据</a:t>
            </a:r>
            <a:endParaRPr lang="zh-CN" altLang="en-US" b="1" dirty="0"/>
          </a:p>
        </p:txBody>
      </p:sp>
      <p:sp>
        <p:nvSpPr>
          <p:cNvPr id="3" name="内容占位符 2"/>
          <p:cNvSpPr>
            <a:spLocks noGrp="1"/>
          </p:cNvSpPr>
          <p:nvPr>
            <p:ph idx="1"/>
          </p:nvPr>
        </p:nvSpPr>
        <p:spPr/>
        <p:txBody>
          <a:bodyPr/>
          <a:lstStyle/>
          <a:p>
            <a:endParaRPr lang="zh-CN" altLang="en-US"/>
          </a:p>
        </p:txBody>
      </p:sp>
      <p:pic>
        <p:nvPicPr>
          <p:cNvPr id="4" name="图片 3" descr="D:\work\20130617讲座\二次函数 拟合2.jpg"/>
          <p:cNvPicPr/>
          <p:nvPr/>
        </p:nvPicPr>
        <p:blipFill>
          <a:blip r:embed="rId2" cstate="print"/>
          <a:srcRect/>
          <a:stretch>
            <a:fillRect/>
          </a:stretch>
        </p:blipFill>
        <p:spPr bwMode="auto">
          <a:xfrm>
            <a:off x="395536" y="1340768"/>
            <a:ext cx="8496944" cy="54726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缘起</a:t>
            </a:r>
            <a:endParaRPr lang="zh-CN" altLang="en-US" b="1" dirty="0"/>
          </a:p>
        </p:txBody>
      </p:sp>
      <p:sp>
        <p:nvSpPr>
          <p:cNvPr id="3" name="内容占位符 2"/>
          <p:cNvSpPr>
            <a:spLocks noGrp="1"/>
          </p:cNvSpPr>
          <p:nvPr>
            <p:ph idx="1"/>
          </p:nvPr>
        </p:nvSpPr>
        <p:spPr/>
        <p:txBody>
          <a:bodyPr/>
          <a:lstStyle/>
          <a:p>
            <a:pPr>
              <a:buNone/>
            </a:pPr>
            <a:r>
              <a:rPr lang="en-US" altLang="zh-CN" b="1" dirty="0" smtClean="0"/>
              <a:t>    2013</a:t>
            </a:r>
            <a:r>
              <a:rPr lang="zh-CN" altLang="en-US" b="1" dirty="0" smtClean="0"/>
              <a:t>年</a:t>
            </a:r>
            <a:r>
              <a:rPr lang="en-US" altLang="zh-CN" b="1" dirty="0" smtClean="0"/>
              <a:t>1</a:t>
            </a:r>
            <a:r>
              <a:rPr lang="zh-CN" altLang="en-US" b="1" dirty="0" smtClean="0"/>
              <a:t>月，区教研员通知</a:t>
            </a:r>
            <a:endParaRPr lang="en-US" altLang="zh-CN" b="1" dirty="0" smtClean="0"/>
          </a:p>
          <a:p>
            <a:pPr>
              <a:buNone/>
            </a:pPr>
            <a:r>
              <a:rPr lang="zh-CN" altLang="en-US" b="1" dirty="0" smtClean="0"/>
              <a:t>台湾中原大学教授和学生来北京交流</a:t>
            </a:r>
            <a:endParaRPr lang="en-US" altLang="zh-CN" b="1" dirty="0" smtClean="0"/>
          </a:p>
          <a:p>
            <a:pPr>
              <a:buNone/>
            </a:pPr>
            <a:endParaRPr lang="en-US" altLang="zh-CN" b="1" dirty="0" smtClean="0"/>
          </a:p>
          <a:p>
            <a:pPr>
              <a:buNone/>
            </a:pPr>
            <a:r>
              <a:rPr lang="en-US" altLang="zh-CN" b="1" dirty="0" smtClean="0"/>
              <a:t>    </a:t>
            </a:r>
            <a:r>
              <a:rPr lang="zh-CN" altLang="en-US" b="1" dirty="0" smtClean="0"/>
              <a:t>要求</a:t>
            </a:r>
            <a:endParaRPr lang="en-US" altLang="zh-CN" b="1" dirty="0" smtClean="0"/>
          </a:p>
          <a:p>
            <a:r>
              <a:rPr lang="zh-CN" altLang="en-US" b="1" dirty="0" smtClean="0"/>
              <a:t>使用图形计算器</a:t>
            </a:r>
            <a:endParaRPr lang="en-US" altLang="zh-CN" b="1" dirty="0" smtClean="0"/>
          </a:p>
          <a:p>
            <a:r>
              <a:rPr lang="zh-CN" altLang="en-US" b="1" dirty="0" smtClean="0"/>
              <a:t>体现大陆课程改革的思想</a:t>
            </a:r>
            <a:endParaRPr lang="en-US" altLang="zh-CN" b="1" dirty="0" smtClean="0"/>
          </a:p>
          <a:p>
            <a:pPr>
              <a:buNone/>
            </a:pPr>
            <a:endParaRPr lang="en-US" altLang="zh-CN" b="1"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画散点图</a:t>
            </a:r>
            <a:endParaRPr lang="zh-CN" altLang="en-US" b="1" dirty="0"/>
          </a:p>
        </p:txBody>
      </p:sp>
      <p:sp>
        <p:nvSpPr>
          <p:cNvPr id="3" name="内容占位符 2"/>
          <p:cNvSpPr>
            <a:spLocks noGrp="1"/>
          </p:cNvSpPr>
          <p:nvPr>
            <p:ph idx="1"/>
          </p:nvPr>
        </p:nvSpPr>
        <p:spPr/>
        <p:txBody>
          <a:bodyPr/>
          <a:lstStyle/>
          <a:p>
            <a:endParaRPr lang="zh-CN" altLang="en-US"/>
          </a:p>
        </p:txBody>
      </p:sp>
      <p:pic>
        <p:nvPicPr>
          <p:cNvPr id="4" name="图片 3" descr="D:\work\20130617讲座\二次函数 拟合3.jpg"/>
          <p:cNvPicPr/>
          <p:nvPr/>
        </p:nvPicPr>
        <p:blipFill>
          <a:blip r:embed="rId2" cstate="print"/>
          <a:srcRect/>
          <a:stretch>
            <a:fillRect/>
          </a:stretch>
        </p:blipFill>
        <p:spPr bwMode="auto">
          <a:xfrm>
            <a:off x="323528" y="1268759"/>
            <a:ext cx="8568952" cy="532859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拟合</a:t>
            </a:r>
            <a:endParaRPr lang="zh-CN" altLang="en-US" b="1" dirty="0"/>
          </a:p>
        </p:txBody>
      </p:sp>
      <p:sp>
        <p:nvSpPr>
          <p:cNvPr id="3" name="内容占位符 2"/>
          <p:cNvSpPr>
            <a:spLocks noGrp="1"/>
          </p:cNvSpPr>
          <p:nvPr>
            <p:ph idx="1"/>
          </p:nvPr>
        </p:nvSpPr>
        <p:spPr/>
        <p:txBody>
          <a:bodyPr/>
          <a:lstStyle/>
          <a:p>
            <a:endParaRPr lang="zh-CN" altLang="en-US"/>
          </a:p>
        </p:txBody>
      </p:sp>
      <p:pic>
        <p:nvPicPr>
          <p:cNvPr id="4" name="图片 3" descr="D:\work\20130617讲座\二次函数 拟合4.jpg"/>
          <p:cNvPicPr/>
          <p:nvPr/>
        </p:nvPicPr>
        <p:blipFill>
          <a:blip r:embed="rId2" cstate="print"/>
          <a:srcRect/>
          <a:stretch>
            <a:fillRect/>
          </a:stretch>
        </p:blipFill>
        <p:spPr bwMode="auto">
          <a:xfrm>
            <a:off x="251520" y="1196752"/>
            <a:ext cx="8568952" cy="54005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观察拟合程度</a:t>
            </a:r>
            <a:endParaRPr lang="zh-CN" altLang="en-US" b="1" dirty="0"/>
          </a:p>
        </p:txBody>
      </p:sp>
      <p:sp>
        <p:nvSpPr>
          <p:cNvPr id="3" name="内容占位符 2"/>
          <p:cNvSpPr>
            <a:spLocks noGrp="1"/>
          </p:cNvSpPr>
          <p:nvPr>
            <p:ph idx="1"/>
          </p:nvPr>
        </p:nvSpPr>
        <p:spPr/>
        <p:txBody>
          <a:bodyPr/>
          <a:lstStyle/>
          <a:p>
            <a:endParaRPr lang="zh-CN" altLang="en-US"/>
          </a:p>
        </p:txBody>
      </p:sp>
      <p:pic>
        <p:nvPicPr>
          <p:cNvPr id="4" name="图片 3" descr="D:\work\20130617讲座\二次函数 拟合5.jpg"/>
          <p:cNvPicPr/>
          <p:nvPr/>
        </p:nvPicPr>
        <p:blipFill>
          <a:blip r:embed="rId2" cstate="print"/>
          <a:srcRect/>
          <a:stretch>
            <a:fillRect/>
          </a:stretch>
        </p:blipFill>
        <p:spPr bwMode="auto">
          <a:xfrm>
            <a:off x="323528" y="1340768"/>
            <a:ext cx="8640959" cy="52565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猜想结论</a:t>
            </a:r>
            <a:endParaRPr lang="zh-CN" altLang="en-US" b="1" dirty="0"/>
          </a:p>
        </p:txBody>
      </p:sp>
      <p:graphicFrame>
        <p:nvGraphicFramePr>
          <p:cNvPr id="4" name="内容占位符 3"/>
          <p:cNvGraphicFramePr>
            <a:graphicFrameLocks noGrp="1" noChangeAspect="1"/>
          </p:cNvGraphicFramePr>
          <p:nvPr>
            <p:ph idx="1"/>
          </p:nvPr>
        </p:nvGraphicFramePr>
        <p:xfrm>
          <a:off x="304800" y="1482725"/>
          <a:ext cx="8243888" cy="5205413"/>
        </p:xfrm>
        <a:graphic>
          <a:graphicData uri="http://schemas.openxmlformats.org/presentationml/2006/ole">
            <mc:AlternateContent xmlns:mc="http://schemas.openxmlformats.org/markup-compatibility/2006">
              <mc:Choice xmlns:v="urn:schemas-microsoft-com:vml" Requires="v">
                <p:oleObj spid="_x0000_s117772" name="文档" r:id="rId3" imgW="8605282" imgH="5433369" progId="Word.Document.12">
                  <p:embed/>
                </p:oleObj>
              </mc:Choice>
              <mc:Fallback>
                <p:oleObj name="文档" r:id="rId3" imgW="8605282" imgH="5433369"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482725"/>
                        <a:ext cx="8243888" cy="5205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教学目标</a:t>
            </a:r>
            <a:endParaRPr lang="zh-CN" altLang="en-US" b="1" dirty="0"/>
          </a:p>
        </p:txBody>
      </p:sp>
      <p:sp>
        <p:nvSpPr>
          <p:cNvPr id="3" name="内容占位符 2"/>
          <p:cNvSpPr>
            <a:spLocks noGrp="1"/>
          </p:cNvSpPr>
          <p:nvPr>
            <p:ph idx="1"/>
          </p:nvPr>
        </p:nvSpPr>
        <p:spPr>
          <a:xfrm>
            <a:off x="251520" y="1600200"/>
            <a:ext cx="8640960" cy="4686320"/>
          </a:xfrm>
        </p:spPr>
        <p:txBody>
          <a:bodyPr>
            <a:normAutofit lnSpcReduction="10000"/>
          </a:bodyPr>
          <a:lstStyle/>
          <a:p>
            <a:pPr lvl="0"/>
            <a:r>
              <a:rPr lang="zh-CN" altLang="zh-CN" sz="2800" b="1" dirty="0" smtClean="0"/>
              <a:t>了解微积分基本定理的内容，能结合物理意义了解微积分基本定理的“证明”，会用微积分基本定理求简单的定积分。</a:t>
            </a:r>
            <a:endParaRPr lang="en-US" altLang="zh-CN" sz="2800" b="1" dirty="0" smtClean="0"/>
          </a:p>
          <a:p>
            <a:pPr lvl="0"/>
            <a:endParaRPr lang="zh-CN" altLang="zh-CN" sz="1600" b="1" dirty="0" smtClean="0"/>
          </a:p>
          <a:p>
            <a:pPr lvl="0"/>
            <a:r>
              <a:rPr lang="zh-CN" altLang="zh-CN" sz="2800" b="1" dirty="0" smtClean="0"/>
              <a:t>通过探究定积分对积分上限变化的依赖关系，经历定理的发现过程，培养分析问题、解决问题的能力，体会从局部到整体，从具体到一般的研究问题方法。</a:t>
            </a:r>
            <a:endParaRPr lang="en-US" altLang="zh-CN" sz="2800" b="1" dirty="0" smtClean="0"/>
          </a:p>
          <a:p>
            <a:pPr lvl="0"/>
            <a:endParaRPr lang="zh-CN" altLang="zh-CN" sz="1800" b="1" dirty="0" smtClean="0"/>
          </a:p>
          <a:p>
            <a:r>
              <a:rPr lang="zh-CN" altLang="zh-CN" sz="2800" b="1" dirty="0" smtClean="0"/>
              <a:t>通过建立微分与定积分之间的联系，体会微积分基本定理的威力，体会“以直代曲”、“无限逼近”的思想。</a:t>
            </a:r>
            <a:endParaRPr lang="zh-CN" altLang="en-US" sz="2800"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重难点</a:t>
            </a:r>
            <a:endParaRPr lang="zh-CN" altLang="en-US" b="1" dirty="0"/>
          </a:p>
        </p:txBody>
      </p:sp>
      <p:sp>
        <p:nvSpPr>
          <p:cNvPr id="3" name="内容占位符 2"/>
          <p:cNvSpPr>
            <a:spLocks noGrp="1"/>
          </p:cNvSpPr>
          <p:nvPr>
            <p:ph idx="1"/>
          </p:nvPr>
        </p:nvSpPr>
        <p:spPr/>
        <p:txBody>
          <a:bodyPr/>
          <a:lstStyle/>
          <a:p>
            <a:r>
              <a:rPr lang="zh-CN" altLang="zh-CN" b="1" dirty="0" smtClean="0"/>
              <a:t>教学重点</a:t>
            </a:r>
          </a:p>
          <a:p>
            <a:pPr>
              <a:buNone/>
            </a:pPr>
            <a:r>
              <a:rPr lang="en-US" altLang="zh-CN" b="1" dirty="0" smtClean="0"/>
              <a:t>    </a:t>
            </a:r>
            <a:r>
              <a:rPr lang="zh-CN" altLang="zh-CN" b="1" dirty="0" smtClean="0"/>
              <a:t>探究和了解微积分基本定理的含义，</a:t>
            </a:r>
            <a:r>
              <a:rPr lang="zh-CN" altLang="zh-CN" b="1" dirty="0" smtClean="0">
                <a:solidFill>
                  <a:srgbClr val="002060"/>
                </a:solidFill>
              </a:rPr>
              <a:t>初步运用基本定理计算简单的定积分</a:t>
            </a:r>
            <a:r>
              <a:rPr lang="zh-CN" altLang="zh-CN" b="1" dirty="0" smtClean="0"/>
              <a:t>。</a:t>
            </a:r>
            <a:endParaRPr lang="en-US" altLang="zh-CN" b="1" dirty="0" smtClean="0"/>
          </a:p>
          <a:p>
            <a:endParaRPr lang="zh-CN" altLang="zh-CN" b="1" dirty="0" smtClean="0"/>
          </a:p>
          <a:p>
            <a:r>
              <a:rPr lang="zh-CN" altLang="zh-CN" b="1" dirty="0" smtClean="0"/>
              <a:t>教学难点</a:t>
            </a:r>
          </a:p>
          <a:p>
            <a:pPr>
              <a:buNone/>
            </a:pPr>
            <a:r>
              <a:rPr lang="en-US" altLang="zh-CN" b="1" dirty="0" smtClean="0"/>
              <a:t>   </a:t>
            </a:r>
            <a:r>
              <a:rPr lang="zh-CN" altLang="zh-CN" b="1" dirty="0" smtClean="0"/>
              <a:t>了解微积分基本定理的含义</a:t>
            </a:r>
          </a:p>
          <a:p>
            <a:endParaRPr lang="zh-CN" altLang="en-US"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smtClean="0"/>
              <a:t>教学过程</a:t>
            </a:r>
            <a:endParaRPr lang="zh-CN" altLang="en-US" b="1" dirty="0"/>
          </a:p>
        </p:txBody>
      </p:sp>
      <p:sp>
        <p:nvSpPr>
          <p:cNvPr id="3" name="内容占位符 2"/>
          <p:cNvSpPr>
            <a:spLocks noGrp="1"/>
          </p:cNvSpPr>
          <p:nvPr>
            <p:ph idx="1"/>
          </p:nvPr>
        </p:nvSpPr>
        <p:spPr>
          <a:xfrm>
            <a:off x="1619672" y="1600200"/>
            <a:ext cx="8229600" cy="4686320"/>
          </a:xfrm>
        </p:spPr>
        <p:txBody>
          <a:bodyPr>
            <a:normAutofit fontScale="92500" lnSpcReduction="20000"/>
          </a:bodyPr>
          <a:lstStyle/>
          <a:p>
            <a:pPr>
              <a:buNone/>
            </a:pPr>
            <a:r>
              <a:rPr lang="zh-CN" altLang="zh-CN" b="1" dirty="0" smtClean="0"/>
              <a:t>一、课题引入</a:t>
            </a:r>
          </a:p>
          <a:p>
            <a:pPr lvl="0">
              <a:buNone/>
            </a:pPr>
            <a:r>
              <a:rPr lang="zh-CN" altLang="en-US" b="1" dirty="0" smtClean="0"/>
              <a:t>二、</a:t>
            </a:r>
            <a:r>
              <a:rPr lang="zh-CN" altLang="zh-CN" b="1" dirty="0" smtClean="0"/>
              <a:t>新课探究</a:t>
            </a:r>
          </a:p>
          <a:p>
            <a:pPr lvl="1">
              <a:buNone/>
            </a:pPr>
            <a:r>
              <a:rPr lang="zh-CN" altLang="zh-CN" b="1" dirty="0" smtClean="0"/>
              <a:t>（一）问题提出</a:t>
            </a:r>
          </a:p>
          <a:p>
            <a:pPr lvl="1">
              <a:buNone/>
            </a:pPr>
            <a:r>
              <a:rPr lang="zh-CN" altLang="zh-CN" b="1" dirty="0" smtClean="0"/>
              <a:t>（二）思路分析</a:t>
            </a:r>
          </a:p>
          <a:p>
            <a:pPr lvl="1">
              <a:buNone/>
            </a:pPr>
            <a:r>
              <a:rPr lang="zh-CN" altLang="zh-CN" b="1" dirty="0" smtClean="0"/>
              <a:t>（三）实验过程</a:t>
            </a:r>
          </a:p>
          <a:p>
            <a:pPr lvl="1">
              <a:buNone/>
            </a:pPr>
            <a:r>
              <a:rPr lang="zh-CN" altLang="zh-CN" b="1" dirty="0" smtClean="0"/>
              <a:t>（四）形成猜想</a:t>
            </a:r>
          </a:p>
          <a:p>
            <a:pPr lvl="1">
              <a:buNone/>
            </a:pPr>
            <a:r>
              <a:rPr lang="zh-CN" altLang="zh-CN" b="1" dirty="0" smtClean="0"/>
              <a:t>（五）解释猜想</a:t>
            </a:r>
          </a:p>
          <a:p>
            <a:pPr lvl="1">
              <a:buNone/>
            </a:pPr>
            <a:r>
              <a:rPr lang="zh-CN" altLang="zh-CN" b="1" dirty="0" smtClean="0"/>
              <a:t>（六）形成命题</a:t>
            </a:r>
          </a:p>
          <a:p>
            <a:pPr lvl="1">
              <a:buNone/>
            </a:pPr>
            <a:r>
              <a:rPr lang="zh-CN" altLang="zh-CN" b="1" dirty="0" smtClean="0"/>
              <a:t>（七）定理应用</a:t>
            </a:r>
          </a:p>
          <a:p>
            <a:pPr>
              <a:buNone/>
            </a:pPr>
            <a:r>
              <a:rPr lang="zh-CN" altLang="zh-CN" b="1" dirty="0" smtClean="0"/>
              <a:t>三、归纳小结</a:t>
            </a:r>
          </a:p>
          <a:p>
            <a:pPr>
              <a:buNone/>
            </a:pPr>
            <a:r>
              <a:rPr lang="zh-CN" altLang="zh-CN" b="1" dirty="0" smtClean="0"/>
              <a:t>四、课后作业</a:t>
            </a:r>
          </a:p>
          <a:p>
            <a:endParaRPr lang="zh-CN" altLang="en-US"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kern="100" dirty="0" smtClean="0">
                <a:latin typeface="Calibri"/>
                <a:ea typeface="宋体"/>
                <a:cs typeface="Times New Roman"/>
              </a:rPr>
              <a:t>一、课题引入</a:t>
            </a:r>
            <a:endParaRPr lang="zh-CN" altLang="en-US" b="1" dirty="0"/>
          </a:p>
        </p:txBody>
      </p:sp>
      <p:graphicFrame>
        <p:nvGraphicFramePr>
          <p:cNvPr id="4" name="内容占位符 3"/>
          <p:cNvGraphicFramePr>
            <a:graphicFrameLocks noGrp="1" noChangeAspect="1"/>
          </p:cNvGraphicFramePr>
          <p:nvPr>
            <p:ph idx="1"/>
          </p:nvPr>
        </p:nvGraphicFramePr>
        <p:xfrm>
          <a:off x="973138" y="1916113"/>
          <a:ext cx="6878637" cy="3511550"/>
        </p:xfrm>
        <a:graphic>
          <a:graphicData uri="http://schemas.openxmlformats.org/presentationml/2006/ole">
            <mc:AlternateContent xmlns:mc="http://schemas.openxmlformats.org/markup-compatibility/2006">
              <mc:Choice xmlns:v="urn:schemas-microsoft-com:vml" Requires="v">
                <p:oleObj spid="_x0000_s65548" name="文档" r:id="rId3" imgW="7920048" imgH="4053603" progId="Word.Document.12">
                  <p:embed/>
                </p:oleObj>
              </mc:Choice>
              <mc:Fallback>
                <p:oleObj name="文档" r:id="rId3" imgW="7920048" imgH="405360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3138" y="1916113"/>
                        <a:ext cx="6878637" cy="3511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654050" y="1909763"/>
          <a:ext cx="8188325" cy="4010025"/>
        </p:xfrm>
        <a:graphic>
          <a:graphicData uri="http://schemas.openxmlformats.org/presentationml/2006/ole">
            <mc:AlternateContent xmlns:mc="http://schemas.openxmlformats.org/markup-compatibility/2006">
              <mc:Choice xmlns:v="urn:schemas-microsoft-com:vml" Requires="v">
                <p:oleObj spid="_x0000_s66582" name="文档" r:id="rId3" imgW="8276418" imgH="4053603" progId="Word.Document.12">
                  <p:embed/>
                </p:oleObj>
              </mc:Choice>
              <mc:Fallback>
                <p:oleObj name="文档" r:id="rId3" imgW="8276418" imgH="405360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050" y="1909763"/>
                        <a:ext cx="8188325" cy="4010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6563" name="Object 3"/>
          <p:cNvGraphicFramePr>
            <a:graphicFrameLocks noChangeAspect="1"/>
          </p:cNvGraphicFramePr>
          <p:nvPr/>
        </p:nvGraphicFramePr>
        <p:xfrm>
          <a:off x="621482" y="4869160"/>
          <a:ext cx="3446462" cy="914400"/>
        </p:xfrm>
        <a:graphic>
          <a:graphicData uri="http://schemas.openxmlformats.org/presentationml/2006/ole">
            <mc:AlternateContent xmlns:mc="http://schemas.openxmlformats.org/markup-compatibility/2006">
              <mc:Choice xmlns:v="urn:schemas-microsoft-com:vml" Requires="v">
                <p:oleObj spid="_x0000_s66583" name="公式" r:id="rId5" imgW="1485720" imgH="393480" progId="Equation.3">
                  <p:embed/>
                </p:oleObj>
              </mc:Choice>
              <mc:Fallback>
                <p:oleObj name="公式" r:id="rId5" imgW="1485720" imgH="39348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1482" y="4869160"/>
                        <a:ext cx="3446462" cy="914400"/>
                      </a:xfrm>
                      <a:prstGeom prst="rect">
                        <a:avLst/>
                      </a:prstGeom>
                      <a:solidFill>
                        <a:srgbClr val="CCFFFF"/>
                      </a:solidFill>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思路分析</a:t>
            </a:r>
            <a:endParaRPr lang="zh-CN" altLang="en-US" b="1" dirty="0"/>
          </a:p>
        </p:txBody>
      </p:sp>
      <p:graphicFrame>
        <p:nvGraphicFramePr>
          <p:cNvPr id="4" name="内容占位符 3"/>
          <p:cNvGraphicFramePr>
            <a:graphicFrameLocks noGrp="1" noChangeAspect="1"/>
          </p:cNvGraphicFramePr>
          <p:nvPr>
            <p:ph idx="1"/>
          </p:nvPr>
        </p:nvGraphicFramePr>
        <p:xfrm>
          <a:off x="1266825" y="1600200"/>
          <a:ext cx="6607175" cy="4525963"/>
        </p:xfrm>
        <a:graphic>
          <a:graphicData uri="http://schemas.openxmlformats.org/presentationml/2006/ole">
            <mc:AlternateContent xmlns:mc="http://schemas.openxmlformats.org/markup-compatibility/2006">
              <mc:Choice xmlns:v="urn:schemas-microsoft-com:vml" Requires="v">
                <p:oleObj spid="_x0000_s67596" name="文档" r:id="rId3" imgW="7807875" imgH="5347674" progId="Word.Document.12">
                  <p:embed/>
                </p:oleObj>
              </mc:Choice>
              <mc:Fallback>
                <p:oleObj name="文档" r:id="rId3" imgW="7807875" imgH="5347674"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6825" y="1600200"/>
                        <a:ext cx="6607175" cy="4525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我与</a:t>
            </a:r>
            <a:r>
              <a:rPr lang="en-US" altLang="zh-CN" b="1" dirty="0" smtClean="0"/>
              <a:t>TI</a:t>
            </a:r>
            <a:endParaRPr lang="zh-CN" altLang="en-US" b="1" dirty="0"/>
          </a:p>
        </p:txBody>
      </p:sp>
      <p:sp>
        <p:nvSpPr>
          <p:cNvPr id="3" name="内容占位符 2"/>
          <p:cNvSpPr>
            <a:spLocks noGrp="1"/>
          </p:cNvSpPr>
          <p:nvPr>
            <p:ph idx="1"/>
          </p:nvPr>
        </p:nvSpPr>
        <p:spPr/>
        <p:txBody>
          <a:bodyPr/>
          <a:lstStyle/>
          <a:p>
            <a:r>
              <a:rPr lang="en-US" altLang="zh-CN" b="1" dirty="0" smtClean="0"/>
              <a:t>2011</a:t>
            </a:r>
            <a:r>
              <a:rPr lang="zh-CN" altLang="en-US" b="1" dirty="0" smtClean="0"/>
              <a:t>年开始接触  卡西欧 </a:t>
            </a:r>
            <a:r>
              <a:rPr lang="en-US" altLang="zh-CN" b="1" dirty="0" smtClean="0"/>
              <a:t>TI92</a:t>
            </a:r>
            <a:r>
              <a:rPr lang="zh-CN" altLang="en-US" b="1" dirty="0" smtClean="0"/>
              <a:t> </a:t>
            </a:r>
            <a:r>
              <a:rPr lang="en-US" altLang="zh-CN" b="1" dirty="0" smtClean="0"/>
              <a:t>TI-</a:t>
            </a:r>
            <a:r>
              <a:rPr lang="en-US" altLang="zh-CN" b="1" dirty="0" err="1" smtClean="0"/>
              <a:t>Nspire</a:t>
            </a:r>
            <a:endParaRPr lang="en-US" altLang="zh-CN" b="1" dirty="0" smtClean="0"/>
          </a:p>
          <a:p>
            <a:pPr lvl="2">
              <a:buNone/>
            </a:pPr>
            <a:r>
              <a:rPr lang="zh-CN" altLang="en-US" b="1" dirty="0" smtClean="0"/>
              <a:t>操作手册</a:t>
            </a:r>
            <a:r>
              <a:rPr lang="zh-CN" altLang="zh-CN" b="1" dirty="0" smtClean="0"/>
              <a:t> </a:t>
            </a:r>
            <a:endParaRPr lang="en-US" altLang="zh-CN" b="1" dirty="0" smtClean="0"/>
          </a:p>
          <a:p>
            <a:pPr lvl="2">
              <a:buNone/>
            </a:pPr>
            <a:r>
              <a:rPr lang="zh-CN" altLang="en-US" b="1" dirty="0" smtClean="0"/>
              <a:t>现场及</a:t>
            </a:r>
            <a:r>
              <a:rPr lang="zh-CN" altLang="zh-CN" b="1" dirty="0" smtClean="0"/>
              <a:t>在线培训</a:t>
            </a:r>
            <a:endParaRPr lang="en-US" altLang="zh-CN" b="1" dirty="0" smtClean="0"/>
          </a:p>
          <a:p>
            <a:pPr lvl="2">
              <a:buNone/>
            </a:pPr>
            <a:r>
              <a:rPr lang="en-US" altLang="zh-CN" b="1" dirty="0" smtClean="0"/>
              <a:t>QQ</a:t>
            </a:r>
            <a:r>
              <a:rPr lang="zh-CN" altLang="zh-CN" b="1" dirty="0" smtClean="0"/>
              <a:t>群</a:t>
            </a:r>
            <a:endParaRPr lang="en-US" altLang="zh-CN" b="1" dirty="0" smtClean="0"/>
          </a:p>
          <a:p>
            <a:pPr lvl="2">
              <a:buNone/>
            </a:pPr>
            <a:r>
              <a:rPr lang="zh-CN" altLang="zh-CN" b="1" dirty="0" smtClean="0"/>
              <a:t>别人公开课</a:t>
            </a:r>
            <a:endParaRPr lang="en-US" altLang="zh-CN" b="1" dirty="0" smtClean="0"/>
          </a:p>
          <a:p>
            <a:r>
              <a:rPr lang="en-US" altLang="zh-CN" b="1" dirty="0" smtClean="0"/>
              <a:t>2012</a:t>
            </a:r>
            <a:r>
              <a:rPr lang="zh-CN" altLang="zh-CN" b="1" dirty="0" smtClean="0"/>
              <a:t>年</a:t>
            </a:r>
            <a:r>
              <a:rPr lang="en-US" altLang="zh-CN" b="1" dirty="0" smtClean="0"/>
              <a:t>11</a:t>
            </a:r>
            <a:r>
              <a:rPr lang="zh-CN" altLang="zh-CN" b="1" dirty="0" smtClean="0"/>
              <a:t>月</a:t>
            </a:r>
            <a:r>
              <a:rPr lang="en-US" altLang="zh-CN" b="1" dirty="0" smtClean="0"/>
              <a:t>26</a:t>
            </a:r>
            <a:r>
              <a:rPr lang="zh-CN" altLang="zh-CN" b="1" dirty="0" smtClean="0"/>
              <a:t>日</a:t>
            </a:r>
            <a:r>
              <a:rPr lang="en-US" altLang="zh-CN" b="1" dirty="0" smtClean="0"/>
              <a:t>   </a:t>
            </a:r>
            <a:r>
              <a:rPr lang="zh-CN" altLang="zh-CN" b="1" dirty="0" smtClean="0"/>
              <a:t>区级公开课 </a:t>
            </a:r>
            <a:endParaRPr lang="en-US" altLang="zh-CN" b="1" dirty="0" smtClean="0"/>
          </a:p>
          <a:p>
            <a:pPr>
              <a:buNone/>
            </a:pPr>
            <a:r>
              <a:rPr lang="en-US" altLang="zh-CN" b="1" dirty="0" smtClean="0"/>
              <a:t>       </a:t>
            </a:r>
            <a:r>
              <a:rPr lang="zh-CN" altLang="zh-CN" b="1" dirty="0" smtClean="0"/>
              <a:t>抛物线一个几何性质的探究</a:t>
            </a:r>
            <a:endParaRPr lang="en-US" altLang="zh-CN" b="1" dirty="0" smtClean="0"/>
          </a:p>
          <a:p>
            <a:endParaRPr lang="en-US" altLang="zh-CN" b="1" dirty="0" smtClean="0"/>
          </a:p>
          <a:p>
            <a:endParaRPr lang="zh-CN" altLang="en-US"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TI</a:t>
            </a:r>
            <a:r>
              <a:rPr lang="zh-CN" altLang="en-US" b="1" dirty="0" smtClean="0"/>
              <a:t>自带的功能</a:t>
            </a:r>
            <a:endParaRPr lang="zh-CN" altLang="en-US" b="1" dirty="0"/>
          </a:p>
        </p:txBody>
      </p:sp>
      <p:pic>
        <p:nvPicPr>
          <p:cNvPr id="4" name="Picture 2" descr="D:\work\20130617讲座\微积分基本定理jpg\反比例函数 ti直接积分.jpg"/>
          <p:cNvPicPr>
            <a:picLocks noChangeAspect="1" noChangeArrowheads="1"/>
          </p:cNvPicPr>
          <p:nvPr/>
        </p:nvPicPr>
        <p:blipFill>
          <a:blip r:embed="rId2" cstate="print"/>
          <a:srcRect/>
          <a:stretch>
            <a:fillRect/>
          </a:stretch>
        </p:blipFill>
        <p:spPr bwMode="auto">
          <a:xfrm>
            <a:off x="395536" y="1484786"/>
            <a:ext cx="6336704" cy="4752528"/>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TI</a:t>
            </a:r>
            <a:r>
              <a:rPr lang="zh-CN" altLang="en-US" b="1" dirty="0" smtClean="0"/>
              <a:t>自带的功能</a:t>
            </a:r>
            <a:endParaRPr lang="zh-CN" altLang="en-US" b="1" dirty="0"/>
          </a:p>
        </p:txBody>
      </p:sp>
      <p:sp>
        <p:nvSpPr>
          <p:cNvPr id="3" name="内容占位符 2"/>
          <p:cNvSpPr>
            <a:spLocks noGrp="1"/>
          </p:cNvSpPr>
          <p:nvPr>
            <p:ph idx="1"/>
          </p:nvPr>
        </p:nvSpPr>
        <p:spPr>
          <a:xfrm>
            <a:off x="7020272" y="2104256"/>
            <a:ext cx="2062064" cy="1180728"/>
          </a:xfrm>
          <a:solidFill>
            <a:schemeClr val="accent1">
              <a:alpha val="35000"/>
            </a:schemeClr>
          </a:solidFill>
        </p:spPr>
        <p:txBody>
          <a:bodyPr/>
          <a:lstStyle/>
          <a:p>
            <a:pPr>
              <a:buNone/>
            </a:pPr>
            <a:r>
              <a:rPr lang="zh-CN" altLang="en-US" b="1" dirty="0" smtClean="0"/>
              <a:t>会有什么问题？</a:t>
            </a:r>
            <a:endParaRPr lang="zh-CN" altLang="en-US" b="1" dirty="0"/>
          </a:p>
        </p:txBody>
      </p:sp>
      <p:pic>
        <p:nvPicPr>
          <p:cNvPr id="4" name="Picture 2" descr="D:\work\20130617讲座\微积分基本定理jpg\反比例函数 ti直接积分.jpg"/>
          <p:cNvPicPr>
            <a:picLocks noChangeAspect="1" noChangeArrowheads="1"/>
          </p:cNvPicPr>
          <p:nvPr/>
        </p:nvPicPr>
        <p:blipFill>
          <a:blip r:embed="rId2" cstate="print"/>
          <a:srcRect/>
          <a:stretch>
            <a:fillRect/>
          </a:stretch>
        </p:blipFill>
        <p:spPr bwMode="auto">
          <a:xfrm>
            <a:off x="395536" y="1484786"/>
            <a:ext cx="6336704" cy="4752528"/>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3" name="Picture 3"/>
          <p:cNvPicPr>
            <a:picLocks noChangeAspect="1" noChangeArrowheads="1"/>
          </p:cNvPicPr>
          <p:nvPr/>
        </p:nvPicPr>
        <p:blipFill>
          <a:blip r:embed="rId3" cstate="print"/>
          <a:srcRect/>
          <a:stretch>
            <a:fillRect/>
          </a:stretch>
        </p:blipFill>
        <p:spPr bwMode="auto">
          <a:xfrm>
            <a:off x="323528" y="1052736"/>
            <a:ext cx="5596855" cy="4210637"/>
          </a:xfrm>
          <a:prstGeom prst="rect">
            <a:avLst/>
          </a:prstGeom>
          <a:noFill/>
          <a:ln w="9525">
            <a:noFill/>
            <a:miter lim="800000"/>
            <a:headEnd/>
            <a:tailEnd/>
          </a:ln>
          <a:effectLst/>
        </p:spPr>
      </p:pic>
      <p:graphicFrame>
        <p:nvGraphicFramePr>
          <p:cNvPr id="174084" name="Object 4"/>
          <p:cNvGraphicFramePr>
            <a:graphicFrameLocks noChangeAspect="1"/>
          </p:cNvGraphicFramePr>
          <p:nvPr/>
        </p:nvGraphicFramePr>
        <p:xfrm>
          <a:off x="3851920" y="5373216"/>
          <a:ext cx="3201987" cy="1014413"/>
        </p:xfrm>
        <a:graphic>
          <a:graphicData uri="http://schemas.openxmlformats.org/presentationml/2006/ole">
            <mc:AlternateContent xmlns:mc="http://schemas.openxmlformats.org/markup-compatibility/2006">
              <mc:Choice xmlns:v="urn:schemas-microsoft-com:vml" Requires="v">
                <p:oleObj spid="_x0000_s174104" name="Equation" r:id="rId4" imgW="1333440" imgH="431640" progId="">
                  <p:embed/>
                </p:oleObj>
              </mc:Choice>
              <mc:Fallback>
                <p:oleObj name="Equation" r:id="rId4" imgW="1333440" imgH="431640" progId="">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1920" y="5373216"/>
                        <a:ext cx="3201987" cy="1014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4085" name="Object 5"/>
          <p:cNvGraphicFramePr>
            <a:graphicFrameLocks noChangeAspect="1"/>
          </p:cNvGraphicFramePr>
          <p:nvPr/>
        </p:nvGraphicFramePr>
        <p:xfrm>
          <a:off x="7092280" y="5461024"/>
          <a:ext cx="1798638" cy="776288"/>
        </p:xfrm>
        <a:graphic>
          <a:graphicData uri="http://schemas.openxmlformats.org/presentationml/2006/ole">
            <mc:AlternateContent xmlns:mc="http://schemas.openxmlformats.org/markup-compatibility/2006">
              <mc:Choice xmlns:v="urn:schemas-microsoft-com:vml" Requires="v">
                <p:oleObj spid="_x0000_s174105" name="Equation" r:id="rId6" imgW="749160" imgH="330120" progId="">
                  <p:embed/>
                </p:oleObj>
              </mc:Choice>
              <mc:Fallback>
                <p:oleObj name="Equation" r:id="rId6" imgW="749160" imgH="330120" progId="">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92280" y="5461024"/>
                        <a:ext cx="1798638" cy="776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0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0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6" name="Picture 2"/>
          <p:cNvPicPr>
            <a:picLocks noChangeAspect="1" noChangeArrowheads="1"/>
          </p:cNvPicPr>
          <p:nvPr/>
        </p:nvPicPr>
        <p:blipFill>
          <a:blip r:embed="rId2" cstate="print"/>
          <a:srcRect/>
          <a:stretch>
            <a:fillRect/>
          </a:stretch>
        </p:blipFill>
        <p:spPr bwMode="auto">
          <a:xfrm>
            <a:off x="818766" y="812689"/>
            <a:ext cx="7497650" cy="564064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pic>
        <p:nvPicPr>
          <p:cNvPr id="68610" name="Picture 2" descr="D:\work\20130617讲座\微积分基本定理jpg\反比例函数1.jpg"/>
          <p:cNvPicPr>
            <a:picLocks noChangeAspect="1" noChangeArrowheads="1"/>
          </p:cNvPicPr>
          <p:nvPr/>
        </p:nvPicPr>
        <p:blipFill>
          <a:blip r:embed="rId2" cstate="print"/>
          <a:srcRect/>
          <a:stretch>
            <a:fillRect/>
          </a:stretch>
        </p:blipFill>
        <p:spPr bwMode="auto">
          <a:xfrm>
            <a:off x="395536" y="296652"/>
            <a:ext cx="8496944" cy="6372708"/>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pic>
        <p:nvPicPr>
          <p:cNvPr id="69634" name="Picture 2" descr="D:\work\20130617讲座\微积分基本定理jpg\反比例函数2.jpg"/>
          <p:cNvPicPr>
            <a:picLocks noChangeAspect="1" noChangeArrowheads="1"/>
          </p:cNvPicPr>
          <p:nvPr/>
        </p:nvPicPr>
        <p:blipFill>
          <a:blip r:embed="rId2" cstate="print"/>
          <a:srcRect/>
          <a:stretch>
            <a:fillRect/>
          </a:stretch>
        </p:blipFill>
        <p:spPr bwMode="auto">
          <a:xfrm>
            <a:off x="251520" y="368660"/>
            <a:ext cx="8496944" cy="6372708"/>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0658" name="Picture 2" descr="D:\work\20130617讲座\微积分基本定理jpg\反比例函数3.jpg"/>
          <p:cNvPicPr>
            <a:picLocks noChangeAspect="1" noChangeArrowheads="1"/>
          </p:cNvPicPr>
          <p:nvPr/>
        </p:nvPicPr>
        <p:blipFill>
          <a:blip r:embed="rId2" cstate="print"/>
          <a:srcRect/>
          <a:stretch>
            <a:fillRect/>
          </a:stretch>
        </p:blipFill>
        <p:spPr bwMode="auto">
          <a:xfrm>
            <a:off x="251520" y="188640"/>
            <a:ext cx="8496944" cy="6372708"/>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1682" name="Picture 2" descr="D:\work\20130617讲座\微积分基本定理jpg\反比例函数4.jpg"/>
          <p:cNvPicPr>
            <a:picLocks noChangeAspect="1" noChangeArrowheads="1"/>
          </p:cNvPicPr>
          <p:nvPr/>
        </p:nvPicPr>
        <p:blipFill>
          <a:blip r:embed="rId2" cstate="print"/>
          <a:srcRect/>
          <a:stretch>
            <a:fillRect/>
          </a:stretch>
        </p:blipFill>
        <p:spPr bwMode="auto">
          <a:xfrm>
            <a:off x="251520" y="188640"/>
            <a:ext cx="8568952" cy="6426714"/>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2706" name="Picture 2" descr="D:\work\20130617讲座\微积分基本定理jpg\反比例函数5.jpg"/>
          <p:cNvPicPr>
            <a:picLocks noChangeAspect="1" noChangeArrowheads="1"/>
          </p:cNvPicPr>
          <p:nvPr/>
        </p:nvPicPr>
        <p:blipFill>
          <a:blip r:embed="rId2" cstate="print"/>
          <a:srcRect/>
          <a:stretch>
            <a:fillRect/>
          </a:stretch>
        </p:blipFill>
        <p:spPr bwMode="auto">
          <a:xfrm>
            <a:off x="251520" y="188640"/>
            <a:ext cx="8568952" cy="6426714"/>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3730" name="Picture 2" descr="D:\work\20130617讲座\微积分基本定理jpg\反比例函数6.jpg"/>
          <p:cNvPicPr>
            <a:picLocks noChangeAspect="1" noChangeArrowheads="1"/>
          </p:cNvPicPr>
          <p:nvPr/>
        </p:nvPicPr>
        <p:blipFill>
          <a:blip r:embed="rId2" cstate="print"/>
          <a:srcRect/>
          <a:stretch>
            <a:fillRect/>
          </a:stretch>
        </p:blipFill>
        <p:spPr bwMode="auto">
          <a:xfrm>
            <a:off x="251520" y="188640"/>
            <a:ext cx="8640960" cy="648072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TI</a:t>
            </a:r>
            <a:r>
              <a:rPr lang="zh-CN" altLang="en-US" b="1" dirty="0" smtClean="0"/>
              <a:t>的特色</a:t>
            </a:r>
            <a:endParaRPr lang="zh-CN" altLang="en-US" b="1" dirty="0"/>
          </a:p>
        </p:txBody>
      </p:sp>
      <p:sp>
        <p:nvSpPr>
          <p:cNvPr id="3" name="内容占位符 2"/>
          <p:cNvSpPr>
            <a:spLocks noGrp="1"/>
          </p:cNvSpPr>
          <p:nvPr>
            <p:ph idx="1"/>
          </p:nvPr>
        </p:nvSpPr>
        <p:spPr/>
        <p:txBody>
          <a:bodyPr>
            <a:normAutofit/>
          </a:bodyPr>
          <a:lstStyle/>
          <a:p>
            <a:pPr lvl="0"/>
            <a:r>
              <a:rPr lang="zh-CN" altLang="zh-CN" b="1" dirty="0" smtClean="0"/>
              <a:t>几何绘图系统</a:t>
            </a:r>
          </a:p>
          <a:p>
            <a:pPr lvl="0"/>
            <a:r>
              <a:rPr lang="zh-CN" altLang="zh-CN" b="1" dirty="0" smtClean="0"/>
              <a:t>符号代数系统</a:t>
            </a:r>
          </a:p>
          <a:p>
            <a:pPr lvl="0"/>
            <a:r>
              <a:rPr lang="zh-CN" altLang="zh-CN" b="1" dirty="0" smtClean="0"/>
              <a:t>数据处理系统</a:t>
            </a:r>
          </a:p>
          <a:p>
            <a:pPr lvl="0"/>
            <a:r>
              <a:rPr lang="zh-CN" altLang="zh-CN" b="1" dirty="0" smtClean="0"/>
              <a:t>程序运行系统</a:t>
            </a:r>
          </a:p>
          <a:p>
            <a:pPr lvl="0"/>
            <a:r>
              <a:rPr lang="zh-CN" altLang="zh-CN" b="1" dirty="0" smtClean="0"/>
              <a:t>无线课堂系统</a:t>
            </a:r>
          </a:p>
          <a:p>
            <a:pPr lvl="0"/>
            <a:r>
              <a:rPr lang="zh-CN" altLang="zh-CN" b="1" dirty="0" smtClean="0"/>
              <a:t>各模块的</a:t>
            </a:r>
            <a:r>
              <a:rPr lang="zh-CN" altLang="en-US" b="1" dirty="0" smtClean="0"/>
              <a:t>融合</a:t>
            </a:r>
            <a:endParaRPr lang="zh-CN" altLang="zh-CN" b="1" dirty="0" smtClean="0"/>
          </a:p>
          <a:p>
            <a:pPr lvl="0"/>
            <a:r>
              <a:rPr lang="zh-CN" altLang="zh-CN" b="1" dirty="0" smtClean="0"/>
              <a:t>便携特点</a:t>
            </a:r>
            <a:r>
              <a:rPr lang="zh-CN" altLang="en-US" b="1" dirty="0" smtClean="0"/>
              <a:t>，从</a:t>
            </a:r>
            <a:r>
              <a:rPr lang="zh-CN" altLang="zh-CN" b="1" dirty="0" smtClean="0"/>
              <a:t>教具</a:t>
            </a:r>
            <a:r>
              <a:rPr lang="zh-CN" altLang="en-US" b="1" dirty="0" smtClean="0"/>
              <a:t>到</a:t>
            </a:r>
            <a:r>
              <a:rPr lang="zh-CN" altLang="zh-CN" b="1" dirty="0" smtClean="0"/>
              <a:t>学具</a:t>
            </a:r>
          </a:p>
          <a:p>
            <a:endParaRPr lang="zh-CN" altLang="en-US" b="1" dirty="0"/>
          </a:p>
        </p:txBody>
      </p:sp>
      <p:sp>
        <p:nvSpPr>
          <p:cNvPr id="4" name="内容占位符 2"/>
          <p:cNvSpPr txBox="1">
            <a:spLocks/>
          </p:cNvSpPr>
          <p:nvPr/>
        </p:nvSpPr>
        <p:spPr>
          <a:xfrm>
            <a:off x="4355976" y="1628800"/>
            <a:ext cx="4464496" cy="2520280"/>
          </a:xfrm>
          <a:prstGeom prst="rect">
            <a:avLst/>
          </a:prstGeom>
          <a:solidFill>
            <a:schemeClr val="accent1">
              <a:alpha val="18000"/>
            </a:schemeClr>
          </a:solidFill>
        </p:spPr>
        <p:txBody>
          <a:bodyPr vert="horz" rtlCol="0">
            <a:normAutofit/>
          </a:bodyPr>
          <a:lstStyle/>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a:buChar char="ß"/>
              <a:tabLst/>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几何画板</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CN" sz="3200" b="1" i="0" u="none" strike="noStrike" kern="1200" cap="none" spc="0" normalizeH="0" baseline="0" noProof="0" dirty="0" err="1" smtClean="0">
                <a:ln>
                  <a:noFill/>
                </a:ln>
                <a:solidFill>
                  <a:schemeClr val="tx1"/>
                </a:solidFill>
                <a:effectLst/>
                <a:uLnTx/>
                <a:uFillTx/>
                <a:latin typeface="+mn-lt"/>
                <a:ea typeface="+mn-ea"/>
                <a:cs typeface="+mn-cs"/>
              </a:rPr>
              <a:t>GeoGebra</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a:buChar char="ß"/>
              <a:tabLst/>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CN" sz="3200" b="1" i="0" u="none" strike="noStrike" kern="1200" cap="none" spc="0" normalizeH="0" baseline="0" noProof="0" dirty="0" err="1" smtClean="0">
                <a:ln>
                  <a:noFill/>
                </a:ln>
                <a:solidFill>
                  <a:schemeClr val="tx1"/>
                </a:solidFill>
                <a:effectLst/>
                <a:uLnTx/>
                <a:uFillTx/>
                <a:latin typeface="+mn-lt"/>
                <a:ea typeface="+mn-ea"/>
                <a:cs typeface="+mn-cs"/>
              </a:rPr>
              <a:t>matlab</a:t>
            </a: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Lingo </a:t>
            </a: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a:buChar char="ß"/>
              <a:tabLst/>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C  C++ JAVA</a:t>
            </a: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a:buChar char="ß"/>
              <a:tabLst/>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Excel  </a:t>
            </a:r>
            <a:r>
              <a:rPr kumimoji="0" lang="en-US" altLang="zh-CN" sz="3200" b="1" i="0" u="none" strike="noStrike" kern="1200" cap="none" spc="0" normalizeH="0" baseline="0" noProof="0" dirty="0" err="1" smtClean="0">
                <a:ln>
                  <a:noFill/>
                </a:ln>
                <a:solidFill>
                  <a:schemeClr val="tx1"/>
                </a:solidFill>
                <a:effectLst/>
                <a:uLnTx/>
                <a:uFillTx/>
                <a:latin typeface="+mn-lt"/>
                <a:ea typeface="+mn-ea"/>
                <a:cs typeface="+mn-cs"/>
              </a:rPr>
              <a:t>mysql</a:t>
            </a:r>
            <a:endParaRPr kumimoji="0" lang="zh-CN" altLang="en-US" sz="32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4754" name="Picture 2" descr="D:\work\20130617讲座\微积分基本定理jpg\反比例函数7.jpg"/>
          <p:cNvPicPr>
            <a:picLocks noChangeAspect="1" noChangeArrowheads="1"/>
          </p:cNvPicPr>
          <p:nvPr/>
        </p:nvPicPr>
        <p:blipFill>
          <a:blip r:embed="rId2" cstate="print"/>
          <a:srcRect/>
          <a:stretch>
            <a:fillRect/>
          </a:stretch>
        </p:blipFill>
        <p:spPr bwMode="auto">
          <a:xfrm>
            <a:off x="251520" y="188640"/>
            <a:ext cx="8568952" cy="6426714"/>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812800" y="1916113"/>
          <a:ext cx="7546975" cy="3948112"/>
        </p:xfrm>
        <a:graphic>
          <a:graphicData uri="http://schemas.openxmlformats.org/presentationml/2006/ole">
            <mc:AlternateContent xmlns:mc="http://schemas.openxmlformats.org/markup-compatibility/2006">
              <mc:Choice xmlns:v="urn:schemas-microsoft-com:vml" Requires="v">
                <p:oleObj spid="_x0000_s75788" name="文档" r:id="rId3" imgW="7739305" imgH="4053603" progId="Word.Document.12">
                  <p:embed/>
                </p:oleObj>
              </mc:Choice>
              <mc:Fallback>
                <p:oleObj name="文档" r:id="rId3" imgW="7739305" imgH="405360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800" y="1916113"/>
                        <a:ext cx="7546975" cy="3948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808038" y="1909763"/>
          <a:ext cx="7656512" cy="4010025"/>
        </p:xfrm>
        <a:graphic>
          <a:graphicData uri="http://schemas.openxmlformats.org/presentationml/2006/ole">
            <mc:AlternateContent xmlns:mc="http://schemas.openxmlformats.org/markup-compatibility/2006">
              <mc:Choice xmlns:v="urn:schemas-microsoft-com:vml" Requires="v">
                <p:oleObj spid="_x0000_s247830" name="文档" r:id="rId3" imgW="7739305" imgH="4052523" progId="Word.Document.12">
                  <p:embed/>
                </p:oleObj>
              </mc:Choice>
              <mc:Fallback>
                <p:oleObj name="文档" r:id="rId3" imgW="7739305" imgH="405252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038" y="1909763"/>
                        <a:ext cx="7656512" cy="4010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7811" name="内容占位符 3"/>
          <p:cNvGraphicFramePr>
            <a:graphicFrameLocks noChangeAspect="1"/>
          </p:cNvGraphicFramePr>
          <p:nvPr/>
        </p:nvGraphicFramePr>
        <p:xfrm>
          <a:off x="1259632" y="4978747"/>
          <a:ext cx="7213600" cy="898525"/>
        </p:xfrm>
        <a:graphic>
          <a:graphicData uri="http://schemas.openxmlformats.org/presentationml/2006/ole">
            <mc:AlternateContent xmlns:mc="http://schemas.openxmlformats.org/markup-compatibility/2006">
              <mc:Choice xmlns:v="urn:schemas-microsoft-com:vml" Requires="v">
                <p:oleObj spid="_x0000_s247831" name="文档" r:id="rId5" imgW="7577753" imgH="952370" progId="Word.Document.12">
                  <p:embed/>
                </p:oleObj>
              </mc:Choice>
              <mc:Fallback>
                <p:oleObj name="文档" r:id="rId5" imgW="7577753" imgH="952370" progId="Word.Document.12">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632" y="4978747"/>
                        <a:ext cx="7213600" cy="898525"/>
                      </a:xfrm>
                      <a:prstGeom prst="rect">
                        <a:avLst/>
                      </a:prstGeom>
                      <a:solidFill>
                        <a:srgbClr val="CCFFFF">
                          <a:alpha val="61000"/>
                        </a:srgbClr>
                      </a:solidFill>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971550" y="1597025"/>
          <a:ext cx="7227888" cy="4527550"/>
        </p:xfrm>
        <a:graphic>
          <a:graphicData uri="http://schemas.openxmlformats.org/presentationml/2006/ole">
            <mc:AlternateContent xmlns:mc="http://schemas.openxmlformats.org/markup-compatibility/2006">
              <mc:Choice xmlns:v="urn:schemas-microsoft-com:vml" Requires="v">
                <p:oleObj spid="_x0000_s76812" name="文档" r:id="rId3" imgW="8953902" imgH="5608001" progId="Word.Document.12">
                  <p:embed/>
                </p:oleObj>
              </mc:Choice>
              <mc:Fallback>
                <p:oleObj name="文档" r:id="rId3" imgW="8953902" imgH="5608001"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1597025"/>
                        <a:ext cx="7227888" cy="4527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zh-CN" altLang="en-US" dirty="0" smtClean="0"/>
              <a:t>（二）</a:t>
            </a:r>
            <a:r>
              <a:rPr lang="zh-CN" altLang="zh-CN" dirty="0" smtClean="0"/>
              <a:t>新课探究</a:t>
            </a:r>
            <a:endParaRPr lang="zh-CN" altLang="en-US" dirty="0"/>
          </a:p>
        </p:txBody>
      </p:sp>
      <p:graphicFrame>
        <p:nvGraphicFramePr>
          <p:cNvPr id="4" name="内容占位符 3"/>
          <p:cNvGraphicFramePr>
            <a:graphicFrameLocks noGrp="1" noChangeAspect="1"/>
          </p:cNvGraphicFramePr>
          <p:nvPr>
            <p:ph idx="1"/>
          </p:nvPr>
        </p:nvGraphicFramePr>
        <p:xfrm>
          <a:off x="728663" y="1916113"/>
          <a:ext cx="7715250" cy="4005262"/>
        </p:xfrm>
        <a:graphic>
          <a:graphicData uri="http://schemas.openxmlformats.org/presentationml/2006/ole">
            <mc:AlternateContent xmlns:mc="http://schemas.openxmlformats.org/markup-compatibility/2006">
              <mc:Choice xmlns:v="urn:schemas-microsoft-com:vml" Requires="v">
                <p:oleObj spid="_x0000_s77836" name="文档" r:id="rId3" imgW="7806794" imgH="4053603" progId="Word.Document.12">
                  <p:embed/>
                </p:oleObj>
              </mc:Choice>
              <mc:Fallback>
                <p:oleObj name="文档" r:id="rId3" imgW="7806794" imgH="405360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663" y="1916113"/>
                        <a:ext cx="7715250" cy="4005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nvGraphicFramePr>
        <p:xfrm>
          <a:off x="827584" y="1916832"/>
          <a:ext cx="7272808" cy="4536504"/>
        </p:xfrm>
        <a:graphic>
          <a:graphicData uri="http://schemas.openxmlformats.org/presentationml/2006/ole">
            <mc:AlternateContent xmlns:mc="http://schemas.openxmlformats.org/markup-compatibility/2006">
              <mc:Choice xmlns:v="urn:schemas-microsoft-com:vml" Requires="v">
                <p:oleObj spid="_x0000_s78861" name="文档" r:id="rId3" imgW="6084573" imgH="4064765" progId="Word.Document.12">
                  <p:embed/>
                </p:oleObj>
              </mc:Choice>
              <mc:Fallback>
                <p:oleObj name="文档" r:id="rId3" imgW="6084573" imgH="4064765" progId="Word.Document.12">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1916832"/>
                        <a:ext cx="7272808" cy="45365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1265238" y="1700213"/>
          <a:ext cx="6565900" cy="4824412"/>
        </p:xfrm>
        <a:graphic>
          <a:graphicData uri="http://schemas.openxmlformats.org/presentationml/2006/ole">
            <mc:AlternateContent xmlns:mc="http://schemas.openxmlformats.org/markup-compatibility/2006">
              <mc:Choice xmlns:v="urn:schemas-microsoft-com:vml" Requires="v">
                <p:oleObj spid="_x0000_s79884" name="文档" r:id="rId3" imgW="8351283" imgH="6136935" progId="Word.Document.12">
                  <p:embed/>
                </p:oleObj>
              </mc:Choice>
              <mc:Fallback>
                <p:oleObj name="文档" r:id="rId3" imgW="8351283" imgH="6136935"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5238" y="1700213"/>
                        <a:ext cx="6565900" cy="4824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1520" y="836712"/>
            <a:ext cx="3960000" cy="5688632"/>
          </a:xfrm>
          <a:prstGeom prst="rect">
            <a:avLst/>
          </a:prstGeom>
          <a:solidFill>
            <a:schemeClr val="accent1">
              <a:alpha val="14000"/>
            </a:schemeClr>
          </a:solidFill>
          <a:ln cap="rnd" cmpd="dbl">
            <a:gradFill flip="none" rotWithShape="1">
              <a:gsLst>
                <a:gs pos="0">
                  <a:srgbClr val="000082">
                    <a:lumMod val="35000"/>
                    <a:lumOff val="65000"/>
                  </a:srgbClr>
                </a:gs>
                <a:gs pos="30000">
                  <a:srgbClr val="66008F"/>
                </a:gs>
                <a:gs pos="64999">
                  <a:srgbClr val="BA0066"/>
                </a:gs>
                <a:gs pos="89999">
                  <a:srgbClr val="FF0000"/>
                </a:gs>
                <a:gs pos="100000">
                  <a:srgbClr val="FF8200"/>
                </a:gs>
              </a:gsLst>
              <a:path path="rect">
                <a:fillToRect l="100000" t="100000"/>
              </a:path>
              <a:tileRect r="-100000" b="-100000"/>
            </a:gra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mc:AlternateContent xmlns:mc="http://schemas.openxmlformats.org/markup-compatibility/2006" xmlns:a14="http://schemas.microsoft.com/office/drawing/2010/main">
        <mc:Choice Requires="a14">
          <p:sp>
            <p:nvSpPr>
              <p:cNvPr id="2" name="TextBox 1"/>
              <p:cNvSpPr txBox="1"/>
              <p:nvPr/>
            </p:nvSpPr>
            <p:spPr>
              <a:xfrm>
                <a:off x="611560" y="2996952"/>
                <a:ext cx="3384376" cy="719171"/>
              </a:xfrm>
              <a:prstGeom prst="rect">
                <a:avLst/>
              </a:prstGeom>
              <a:noFill/>
              <a:ln>
                <a:noFill/>
              </a:ln>
            </p:spPr>
            <p:txBody>
              <a:bodyPr wrap="square" rtlCol="0">
                <a:spAutoFit/>
              </a:bodyPr>
              <a:lstStyle/>
              <a:p>
                <a:pPr/>
                <a14:m>
                  <m:oMathPara xmlns:m="http://schemas.openxmlformats.org/officeDocument/2006/math">
                    <m:oMathParaPr>
                      <m:jc m:val="left"/>
                    </m:oMathParaPr>
                    <m:oMath xmlns:m="http://schemas.openxmlformats.org/officeDocument/2006/math">
                      <m:nary>
                        <m:naryPr>
                          <m:ctrlPr>
                            <a:rPr lang="zh-CN" altLang="en-US" i="1" smtClean="0">
                              <a:latin typeface="Cambria Math" panose="02040503050406030204" pitchFamily="18" charset="0"/>
                            </a:rPr>
                          </m:ctrlPr>
                        </m:naryPr>
                        <m:sub>
                          <m:r>
                            <m:rPr>
                              <m:brk m:alnAt="23"/>
                            </m:rPr>
                            <a:rPr lang="en-US" altLang="zh-CN" b="0" i="1" smtClean="0">
                              <a:latin typeface="Cambria Math"/>
                            </a:rPr>
                            <m:t>1</m:t>
                          </m:r>
                        </m:sub>
                        <m:sup>
                          <m:r>
                            <a:rPr lang="en-US" altLang="zh-CN" b="0" i="1" smtClean="0">
                              <a:latin typeface="Cambria Math"/>
                            </a:rPr>
                            <m:t>𝑏</m:t>
                          </m:r>
                        </m:sup>
                        <m:e>
                          <m:f>
                            <m:fPr>
                              <m:ctrlPr>
                                <a:rPr lang="en-US" altLang="zh-CN" i="1">
                                  <a:latin typeface="Cambria Math" panose="02040503050406030204" pitchFamily="18" charset="0"/>
                                </a:rPr>
                              </m:ctrlPr>
                            </m:fPr>
                            <m:num>
                              <m:r>
                                <a:rPr lang="en-US" altLang="zh-CN" i="1">
                                  <a:latin typeface="Cambria Math"/>
                                </a:rPr>
                                <m:t>1</m:t>
                              </m:r>
                            </m:num>
                            <m:den>
                              <m:r>
                                <a:rPr lang="en-US" altLang="zh-CN" i="1">
                                  <a:latin typeface="Cambria Math"/>
                                </a:rPr>
                                <m:t>𝑥</m:t>
                              </m:r>
                            </m:den>
                          </m:f>
                          <m:r>
                            <a:rPr lang="en-US" altLang="zh-CN" b="0" i="1" smtClean="0">
                              <a:latin typeface="Cambria Math"/>
                            </a:rPr>
                            <m:t>𝑑𝑥</m:t>
                          </m:r>
                          <m:r>
                            <a:rPr lang="en-US" altLang="zh-CN" b="0" i="1" smtClean="0">
                              <a:latin typeface="Cambria Math"/>
                            </a:rPr>
                            <m:t>=</m:t>
                          </m:r>
                          <m:func>
                            <m:funcPr>
                              <m:ctrlPr>
                                <a:rPr lang="en-US" altLang="zh-CN" b="0" i="1" smtClean="0">
                                  <a:latin typeface="Cambria Math" panose="02040503050406030204" pitchFamily="18" charset="0"/>
                                </a:rPr>
                              </m:ctrlPr>
                            </m:funcPr>
                            <m:fName>
                              <m:r>
                                <m:rPr>
                                  <m:sty m:val="p"/>
                                </m:rPr>
                                <a:rPr lang="en-US" altLang="zh-CN" b="0" i="0" smtClean="0">
                                  <a:latin typeface="Cambria Math"/>
                                </a:rPr>
                                <m:t>ln</m:t>
                              </m:r>
                            </m:fName>
                            <m:e>
                              <m:r>
                                <a:rPr lang="en-US" altLang="zh-CN" b="0" i="1" smtClean="0">
                                  <a:latin typeface="Cambria Math"/>
                                </a:rPr>
                                <m:t>𝑏</m:t>
                              </m:r>
                            </m:e>
                          </m:func>
                        </m:e>
                      </m:nary>
                      <m:r>
                        <a:rPr lang="en-US" altLang="zh-CN" b="0" i="1" smtClean="0">
                          <a:latin typeface="Cambria Math"/>
                        </a:rPr>
                        <m:t> </m:t>
                      </m:r>
                      <m:r>
                        <a:rPr lang="en-US" altLang="zh-CN" b="0" i="0" smtClean="0">
                          <a:latin typeface="Cambria Math"/>
                        </a:rPr>
                        <m:t>  </m:t>
                      </m:r>
                      <m:r>
                        <a:rPr lang="en-US" altLang="zh-CN" b="0" i="1" smtClean="0">
                          <a:latin typeface="Cambria Math"/>
                        </a:rPr>
                        <m:t>(</m:t>
                      </m:r>
                      <m:r>
                        <a:rPr lang="en-US" altLang="zh-CN" b="0" i="1" smtClean="0">
                          <a:latin typeface="Cambria Math"/>
                        </a:rPr>
                        <m:t>𝑏</m:t>
                      </m:r>
                      <m:r>
                        <a:rPr lang="en-US" altLang="zh-CN" b="0" i="1" smtClean="0">
                          <a:latin typeface="Cambria Math"/>
                        </a:rPr>
                        <m:t>&gt;0)</m:t>
                      </m:r>
                    </m:oMath>
                  </m:oMathPara>
                </a14:m>
                <a:endParaRPr lang="zh-CN" altLang="en-US" i="1" dirty="0"/>
              </a:p>
            </p:txBody>
          </p:sp>
        </mc:Choice>
        <mc:Fallback xmlns="">
          <p:sp>
            <p:nvSpPr>
              <p:cNvPr id="2" name="TextBox 1"/>
              <p:cNvSpPr txBox="1">
                <a:spLocks noRot="1" noChangeAspect="1" noMove="1" noResize="1" noEditPoints="1" noAdjustHandles="1" noChangeArrowheads="1" noChangeShapeType="1" noTextEdit="1"/>
              </p:cNvSpPr>
              <p:nvPr/>
            </p:nvSpPr>
            <p:spPr>
              <a:xfrm>
                <a:off x="611560" y="2996952"/>
                <a:ext cx="3384376" cy="719171"/>
              </a:xfrm>
              <a:prstGeom prst="rect">
                <a:avLst/>
              </a:prstGeom>
              <a:blipFill rotWithShape="1">
                <a:blip r:embed="rId2" cstate="print"/>
                <a:stretch>
                  <a:fillRect/>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539551" y="4073821"/>
                <a:ext cx="3999717" cy="997645"/>
              </a:xfrm>
              <a:prstGeom prst="rect">
                <a:avLst/>
              </a:prstGeom>
              <a:noFill/>
              <a:ln>
                <a:noFill/>
              </a:ln>
            </p:spPr>
            <p:txBody>
              <a:bodyPr wrap="square" rtlCol="0">
                <a:spAutoFit/>
              </a:bodyPr>
              <a:lstStyle/>
              <a:p>
                <a:pPr/>
                <a14:m>
                  <m:oMathPara xmlns:m="http://schemas.openxmlformats.org/officeDocument/2006/math">
                    <m:oMathParaPr>
                      <m:jc m:val="left"/>
                    </m:oMathParaPr>
                    <m:oMath xmlns:m="http://schemas.openxmlformats.org/officeDocument/2006/math">
                      <m:nary>
                        <m:naryPr>
                          <m:ctrlPr>
                            <a:rPr lang="zh-CN" altLang="en-US" i="1" smtClean="0">
                              <a:solidFill>
                                <a:schemeClr val="tx1"/>
                              </a:solidFill>
                              <a:latin typeface="Cambria Math" panose="02040503050406030204" pitchFamily="18" charset="0"/>
                            </a:rPr>
                          </m:ctrlPr>
                        </m:naryPr>
                        <m:sub>
                          <m:r>
                            <m:rPr>
                              <m:brk m:alnAt="23"/>
                            </m:rPr>
                            <a:rPr lang="en-US" altLang="zh-CN" b="0" i="1" smtClean="0">
                              <a:solidFill>
                                <a:schemeClr val="tx1"/>
                              </a:solidFill>
                              <a:latin typeface="Cambria Math"/>
                            </a:rPr>
                            <m:t>𝑎</m:t>
                          </m:r>
                        </m:sub>
                        <m:sup>
                          <m:r>
                            <a:rPr lang="en-US" altLang="zh-CN" b="0" i="1" smtClean="0">
                              <a:solidFill>
                                <a:schemeClr val="tx1"/>
                              </a:solidFill>
                              <a:latin typeface="Cambria Math"/>
                            </a:rPr>
                            <m:t>𝑏</m:t>
                          </m:r>
                        </m:sup>
                        <m:e>
                          <m:f>
                            <m:fPr>
                              <m:ctrlPr>
                                <a:rPr lang="en-US" altLang="zh-CN" i="1">
                                  <a:solidFill>
                                    <a:schemeClr val="tx1"/>
                                  </a:solidFill>
                                  <a:latin typeface="Cambria Math" panose="02040503050406030204" pitchFamily="18" charset="0"/>
                                </a:rPr>
                              </m:ctrlPr>
                            </m:fPr>
                            <m:num>
                              <m:r>
                                <a:rPr lang="en-US" altLang="zh-CN" i="1">
                                  <a:solidFill>
                                    <a:schemeClr val="tx1"/>
                                  </a:solidFill>
                                  <a:latin typeface="Cambria Math"/>
                                </a:rPr>
                                <m:t>1</m:t>
                              </m:r>
                            </m:num>
                            <m:den>
                              <m:r>
                                <a:rPr lang="en-US" altLang="zh-CN" i="1">
                                  <a:solidFill>
                                    <a:schemeClr val="tx1"/>
                                  </a:solidFill>
                                  <a:latin typeface="Cambria Math"/>
                                </a:rPr>
                                <m:t>𝑥</m:t>
                              </m:r>
                            </m:den>
                          </m:f>
                          <m:r>
                            <a:rPr lang="en-US" altLang="zh-CN" b="0" i="1" smtClean="0">
                              <a:solidFill>
                                <a:schemeClr val="tx1"/>
                              </a:solidFill>
                              <a:latin typeface="Cambria Math"/>
                            </a:rPr>
                            <m:t>𝑑𝑥</m:t>
                          </m:r>
                          <m:r>
                            <a:rPr lang="en-US" altLang="zh-CN" b="0" i="1" smtClean="0">
                              <a:solidFill>
                                <a:schemeClr val="tx1"/>
                              </a:solidFill>
                              <a:latin typeface="Cambria Math"/>
                            </a:rPr>
                            <m:t>=</m:t>
                          </m:r>
                          <m:func>
                            <m:funcPr>
                              <m:ctrlPr>
                                <a:rPr lang="en-US" altLang="zh-CN" b="0" i="1" smtClean="0">
                                  <a:solidFill>
                                    <a:schemeClr val="tx1"/>
                                  </a:solidFill>
                                  <a:latin typeface="Cambria Math" panose="02040503050406030204" pitchFamily="18" charset="0"/>
                                </a:rPr>
                              </m:ctrlPr>
                            </m:funcPr>
                            <m:fName>
                              <m:r>
                                <m:rPr>
                                  <m:sty m:val="p"/>
                                </m:rPr>
                                <a:rPr lang="en-US" altLang="zh-CN" b="0" i="0" smtClean="0">
                                  <a:solidFill>
                                    <a:schemeClr val="tx1"/>
                                  </a:solidFill>
                                  <a:latin typeface="Cambria Math"/>
                                </a:rPr>
                                <m:t>ln</m:t>
                              </m:r>
                            </m:fName>
                            <m:e>
                              <m:r>
                                <a:rPr lang="en-US" altLang="zh-CN" b="0" i="1" smtClean="0">
                                  <a:solidFill>
                                    <a:schemeClr val="tx1"/>
                                  </a:solidFill>
                                  <a:latin typeface="Cambria Math"/>
                                </a:rPr>
                                <m:t>𝑏</m:t>
                              </m:r>
                            </m:e>
                          </m:func>
                          <m:r>
                            <a:rPr lang="en-US" altLang="zh-CN" b="0" i="1" smtClean="0">
                              <a:solidFill>
                                <a:schemeClr val="tx1"/>
                              </a:solidFill>
                              <a:latin typeface="Cambria Math"/>
                            </a:rPr>
                            <m:t>−</m:t>
                          </m:r>
                          <m:func>
                            <m:funcPr>
                              <m:ctrlPr>
                                <a:rPr lang="en-US" altLang="zh-CN" b="0" i="1" smtClean="0">
                                  <a:solidFill>
                                    <a:schemeClr val="tx1"/>
                                  </a:solidFill>
                                  <a:latin typeface="Cambria Math" panose="02040503050406030204" pitchFamily="18" charset="0"/>
                                </a:rPr>
                              </m:ctrlPr>
                            </m:funcPr>
                            <m:fName>
                              <m:r>
                                <m:rPr>
                                  <m:sty m:val="p"/>
                                </m:rPr>
                                <a:rPr lang="en-US" altLang="zh-CN" b="0" i="0" smtClean="0">
                                  <a:solidFill>
                                    <a:schemeClr val="tx1"/>
                                  </a:solidFill>
                                  <a:latin typeface="Cambria Math"/>
                                </a:rPr>
                                <m:t>ln</m:t>
                              </m:r>
                            </m:fName>
                            <m:e>
                              <m:r>
                                <a:rPr lang="en-US" altLang="zh-CN" b="0" i="1" smtClean="0">
                                  <a:solidFill>
                                    <a:schemeClr val="tx1"/>
                                  </a:solidFill>
                                  <a:latin typeface="Cambria Math"/>
                                </a:rPr>
                                <m:t>𝑎</m:t>
                              </m:r>
                            </m:e>
                          </m:func>
                        </m:e>
                      </m:nary>
                      <m:r>
                        <a:rPr lang="en-US" altLang="zh-CN" b="0" i="0" smtClean="0">
                          <a:solidFill>
                            <a:schemeClr val="tx1"/>
                          </a:solidFill>
                          <a:latin typeface="Cambria Math"/>
                        </a:rPr>
                        <m:t>  </m:t>
                      </m:r>
                      <m:r>
                        <a:rPr lang="en-US" altLang="zh-CN">
                          <a:solidFill>
                            <a:schemeClr val="tx1"/>
                          </a:solidFill>
                          <a:latin typeface="Cambria Math"/>
                        </a:rPr>
                        <m:t>(</m:t>
                      </m:r>
                      <m:r>
                        <a:rPr lang="en-US" altLang="zh-CN" i="1">
                          <a:latin typeface="Cambria Math"/>
                        </a:rPr>
                        <m:t>𝑎</m:t>
                      </m:r>
                      <m:r>
                        <a:rPr lang="en-US" altLang="zh-CN" i="1">
                          <a:latin typeface="Cambria Math"/>
                        </a:rPr>
                        <m:t>,</m:t>
                      </m:r>
                      <m:r>
                        <a:rPr lang="en-US" altLang="zh-CN" i="1">
                          <a:latin typeface="Cambria Math"/>
                        </a:rPr>
                        <m:t>𝑏</m:t>
                      </m:r>
                      <m:r>
                        <a:rPr lang="en-US" altLang="zh-CN">
                          <a:latin typeface="Cambria Math"/>
                        </a:rPr>
                        <m:t>&gt;0)</m:t>
                      </m:r>
                    </m:oMath>
                  </m:oMathPara>
                </a14:m>
                <a:endParaRPr lang="zh-CN" altLang="en-US" dirty="0"/>
              </a:p>
              <a:p>
                <a:endParaRPr lang="zh-CN" altLang="en-US" dirty="0"/>
              </a:p>
            </p:txBody>
          </p:sp>
        </mc:Choice>
        <mc:Fallback xmlns="">
          <p:sp>
            <p:nvSpPr>
              <p:cNvPr id="3" name="TextBox 2"/>
              <p:cNvSpPr txBox="1">
                <a:spLocks noRot="1" noChangeAspect="1" noMove="1" noResize="1" noEditPoints="1" noAdjustHandles="1" noChangeArrowheads="1" noChangeShapeType="1" noTextEdit="1"/>
              </p:cNvSpPr>
              <p:nvPr/>
            </p:nvSpPr>
            <p:spPr>
              <a:xfrm>
                <a:off x="539551" y="4073821"/>
                <a:ext cx="3999717" cy="997645"/>
              </a:xfrm>
              <a:prstGeom prst="rect">
                <a:avLst/>
              </a:prstGeom>
              <a:blipFill rotWithShape="1">
                <a:blip r:embed="rId3" cstate="print"/>
                <a:stretch>
                  <a:fillRect/>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TextBox 3"/>
              <p:cNvSpPr txBox="1"/>
              <p:nvPr/>
            </p:nvSpPr>
            <p:spPr>
              <a:xfrm>
                <a:off x="611560" y="1125653"/>
                <a:ext cx="3384376" cy="719171"/>
              </a:xfrm>
              <a:prstGeom prst="rect">
                <a:avLst/>
              </a:prstGeom>
              <a:noFill/>
              <a:ln>
                <a:noFill/>
              </a:ln>
            </p:spPr>
            <p:txBody>
              <a:bodyPr wrap="square" rtlCol="0">
                <a:spAutoFit/>
              </a:bodyPr>
              <a:lstStyle/>
              <a:p>
                <a:pPr/>
                <a14:m>
                  <m:oMathPara xmlns:m="http://schemas.openxmlformats.org/officeDocument/2006/math">
                    <m:oMathParaPr>
                      <m:jc m:val="left"/>
                    </m:oMathParaPr>
                    <m:oMath xmlns:m="http://schemas.openxmlformats.org/officeDocument/2006/math">
                      <m:r>
                        <a:rPr lang="en-US" altLang="zh-CN" i="1" smtClean="0">
                          <a:latin typeface="Cambria Math"/>
                        </a:rPr>
                        <m:t>𝐹</m:t>
                      </m:r>
                      <m:d>
                        <m:dPr>
                          <m:ctrlPr>
                            <a:rPr lang="en-US" altLang="zh-CN" b="0" i="1" smtClean="0">
                              <a:latin typeface="Cambria Math" panose="02040503050406030204" pitchFamily="18" charset="0"/>
                            </a:rPr>
                          </m:ctrlPr>
                        </m:dPr>
                        <m:e>
                          <m:r>
                            <a:rPr lang="en-US" altLang="zh-CN" b="0" i="1" smtClean="0">
                              <a:latin typeface="Cambria Math"/>
                            </a:rPr>
                            <m:t>𝑏</m:t>
                          </m:r>
                        </m:e>
                      </m:d>
                      <m:r>
                        <a:rPr lang="en-US" altLang="zh-CN" i="1">
                          <a:latin typeface="Cambria Math"/>
                        </a:rPr>
                        <m:t>=</m:t>
                      </m:r>
                      <m:nary>
                        <m:naryPr>
                          <m:ctrlPr>
                            <a:rPr lang="zh-CN" altLang="en-US" i="1" smtClean="0">
                              <a:latin typeface="Cambria Math" panose="02040503050406030204" pitchFamily="18" charset="0"/>
                            </a:rPr>
                          </m:ctrlPr>
                        </m:naryPr>
                        <m:sub>
                          <m:r>
                            <m:rPr>
                              <m:brk m:alnAt="23"/>
                            </m:rPr>
                            <a:rPr lang="en-US" altLang="zh-CN" i="1">
                              <a:latin typeface="Cambria Math"/>
                            </a:rPr>
                            <m:t>1</m:t>
                          </m:r>
                        </m:sub>
                        <m:sup>
                          <m:r>
                            <a:rPr lang="en-US" altLang="zh-CN" i="1">
                              <a:latin typeface="Cambria Math"/>
                            </a:rPr>
                            <m:t>𝑏</m:t>
                          </m:r>
                        </m:sup>
                        <m:e>
                          <m:f>
                            <m:fPr>
                              <m:ctrlPr>
                                <a:rPr lang="en-US" altLang="zh-CN" i="1">
                                  <a:latin typeface="Cambria Math" panose="02040503050406030204" pitchFamily="18" charset="0"/>
                                </a:rPr>
                              </m:ctrlPr>
                            </m:fPr>
                            <m:num>
                              <m:r>
                                <a:rPr lang="en-US" altLang="zh-CN" i="1">
                                  <a:latin typeface="Cambria Math"/>
                                </a:rPr>
                                <m:t>1</m:t>
                              </m:r>
                            </m:num>
                            <m:den>
                              <m:r>
                                <a:rPr lang="en-US" altLang="zh-CN" i="1">
                                  <a:latin typeface="Cambria Math"/>
                                </a:rPr>
                                <m:t>𝑥</m:t>
                              </m:r>
                            </m:den>
                          </m:f>
                          <m:r>
                            <a:rPr lang="en-US" altLang="zh-CN" i="1">
                              <a:latin typeface="Cambria Math"/>
                            </a:rPr>
                            <m:t>𝑑𝑥</m:t>
                          </m:r>
                          <m:r>
                            <a:rPr lang="en-US" altLang="zh-CN" b="0" i="1" smtClean="0">
                              <a:latin typeface="Cambria Math"/>
                            </a:rPr>
                            <m:t>  (</m:t>
                          </m:r>
                        </m:e>
                      </m:nary>
                      <m:r>
                        <a:rPr lang="en-US" altLang="zh-CN" b="0" i="1" smtClean="0">
                          <a:latin typeface="Cambria Math"/>
                        </a:rPr>
                        <m:t>𝑏</m:t>
                      </m:r>
                      <m:r>
                        <a:rPr lang="en-US" altLang="zh-CN" b="0" i="1" smtClean="0">
                          <a:latin typeface="Cambria Math"/>
                        </a:rPr>
                        <m:t>&gt;0)</m:t>
                      </m:r>
                    </m:oMath>
                  </m:oMathPara>
                </a14:m>
                <a:endParaRPr lang="zh-CN" altLang="en-US" i="1" dirty="0"/>
              </a:p>
            </p:txBody>
          </p:sp>
        </mc:Choice>
        <mc:Fallback xmlns="">
          <p:sp>
            <p:nvSpPr>
              <p:cNvPr id="4" name="TextBox 3"/>
              <p:cNvSpPr txBox="1">
                <a:spLocks noRot="1" noChangeAspect="1" noMove="1" noResize="1" noEditPoints="1" noAdjustHandles="1" noChangeArrowheads="1" noChangeShapeType="1" noTextEdit="1"/>
              </p:cNvSpPr>
              <p:nvPr/>
            </p:nvSpPr>
            <p:spPr>
              <a:xfrm>
                <a:off x="611560" y="1125653"/>
                <a:ext cx="3384376" cy="719171"/>
              </a:xfrm>
              <a:prstGeom prst="rect">
                <a:avLst/>
              </a:prstGeom>
              <a:blipFill rotWithShape="1">
                <a:blip r:embed="rId4" cstate="print"/>
                <a:stretch>
                  <a:fillRect/>
                </a:stretch>
              </a:blipFill>
              <a:ln>
                <a:noFill/>
              </a:ln>
            </p:spPr>
            <p:txBody>
              <a:bodyPr/>
              <a:lstStyle/>
              <a:p>
                <a:r>
                  <a:rPr lang="zh-CN" altLang="en-US">
                    <a:noFill/>
                  </a:rPr>
                  <a:t> </a:t>
                </a:r>
              </a:p>
            </p:txBody>
          </p:sp>
        </mc:Fallback>
      </mc:AlternateContent>
      <p:sp>
        <p:nvSpPr>
          <p:cNvPr id="5" name="矩形 4"/>
          <p:cNvSpPr/>
          <p:nvPr/>
        </p:nvSpPr>
        <p:spPr>
          <a:xfrm>
            <a:off x="251520" y="5199583"/>
            <a:ext cx="3858880" cy="461665"/>
          </a:xfrm>
          <a:prstGeom prst="rect">
            <a:avLst/>
          </a:prstGeom>
          <a:noFill/>
        </p:spPr>
        <p:txBody>
          <a:bodyPr wrap="square" lIns="91440" tIns="45720" rIns="91440" bIns="45720">
            <a:spAutoFit/>
          </a:bodyPr>
          <a:lstStyle/>
          <a:p>
            <a:pPr algn="ctr"/>
            <a:r>
              <a:rPr lang="zh-CN" altLang="en-US" sz="2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反比例函数的积分公式</a:t>
            </a:r>
            <a:endParaRPr lang="zh-CN" altLang="en-US" sz="2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mc:AlternateContent xmlns:mc="http://schemas.openxmlformats.org/markup-compatibility/2006" xmlns:a14="http://schemas.microsoft.com/office/drawing/2010/main">
        <mc:Choice Requires="a14">
          <p:sp>
            <p:nvSpPr>
              <p:cNvPr id="12" name="TextBox 11"/>
              <p:cNvSpPr txBox="1"/>
              <p:nvPr/>
            </p:nvSpPr>
            <p:spPr>
              <a:xfrm>
                <a:off x="611560" y="2195572"/>
                <a:ext cx="3384376" cy="369332"/>
              </a:xfrm>
              <a:prstGeom prst="rect">
                <a:avLst/>
              </a:prstGeom>
              <a:noFill/>
              <a:ln>
                <a:noFill/>
              </a:ln>
            </p:spPr>
            <p:txBody>
              <a:bodyPr wrap="square" rtlCol="0">
                <a:spAutoFit/>
              </a:bodyPr>
              <a:lstStyle/>
              <a:p>
                <a:pPr/>
                <a14:m>
                  <m:oMathPara xmlns:m="http://schemas.openxmlformats.org/officeDocument/2006/math">
                    <m:oMathParaPr>
                      <m:jc m:val="left"/>
                    </m:oMathParaPr>
                    <m:oMath xmlns:m="http://schemas.openxmlformats.org/officeDocument/2006/math">
                      <m:r>
                        <a:rPr lang="en-US" altLang="zh-CN" i="1" smtClean="0">
                          <a:latin typeface="Cambria Math"/>
                        </a:rPr>
                        <m:t>𝐹</m:t>
                      </m:r>
                      <m:d>
                        <m:dPr>
                          <m:ctrlPr>
                            <a:rPr lang="en-US" altLang="zh-CN" b="0" i="1" smtClean="0">
                              <a:latin typeface="Cambria Math" panose="02040503050406030204" pitchFamily="18" charset="0"/>
                            </a:rPr>
                          </m:ctrlPr>
                        </m:dPr>
                        <m:e>
                          <m:r>
                            <a:rPr lang="en-US" altLang="zh-CN" b="0" i="1" smtClean="0">
                              <a:latin typeface="Cambria Math"/>
                            </a:rPr>
                            <m:t>𝑏</m:t>
                          </m:r>
                        </m:e>
                      </m:d>
                      <m:r>
                        <a:rPr lang="en-US" altLang="zh-CN" i="1">
                          <a:latin typeface="Cambria Math"/>
                        </a:rPr>
                        <m:t>=</m:t>
                      </m:r>
                      <m:func>
                        <m:funcPr>
                          <m:ctrlPr>
                            <a:rPr lang="en-US" altLang="zh-CN" i="1">
                              <a:latin typeface="Cambria Math" panose="02040503050406030204" pitchFamily="18" charset="0"/>
                            </a:rPr>
                          </m:ctrlPr>
                        </m:funcPr>
                        <m:fName>
                          <m:r>
                            <m:rPr>
                              <m:sty m:val="p"/>
                            </m:rPr>
                            <a:rPr lang="en-US" altLang="zh-CN">
                              <a:latin typeface="Cambria Math"/>
                            </a:rPr>
                            <m:t>ln</m:t>
                          </m:r>
                        </m:fName>
                        <m:e>
                          <m:r>
                            <a:rPr lang="en-US" altLang="zh-CN" i="1">
                              <a:latin typeface="Cambria Math"/>
                            </a:rPr>
                            <m:t>𝑏</m:t>
                          </m:r>
                        </m:e>
                      </m:func>
                      <m:r>
                        <a:rPr lang="en-US" altLang="zh-CN" b="0" i="1" smtClean="0">
                          <a:latin typeface="Cambria Math"/>
                        </a:rPr>
                        <m:t>(</m:t>
                      </m:r>
                      <m:r>
                        <a:rPr lang="en-US" altLang="zh-CN" b="0" i="1" smtClean="0">
                          <a:latin typeface="Cambria Math"/>
                        </a:rPr>
                        <m:t>𝑏</m:t>
                      </m:r>
                      <m:r>
                        <a:rPr lang="en-US" altLang="zh-CN" b="0" i="1" smtClean="0">
                          <a:latin typeface="Cambria Math"/>
                        </a:rPr>
                        <m:t>&gt;0)</m:t>
                      </m:r>
                    </m:oMath>
                  </m:oMathPara>
                </a14:m>
                <a:endParaRPr lang="zh-CN" altLang="en-US" i="1" dirty="0"/>
              </a:p>
            </p:txBody>
          </p:sp>
        </mc:Choice>
        <mc:Fallback xmlns="">
          <p:sp>
            <p:nvSpPr>
              <p:cNvPr id="12" name="TextBox 11"/>
              <p:cNvSpPr txBox="1">
                <a:spLocks noRot="1" noChangeAspect="1" noMove="1" noResize="1" noEditPoints="1" noAdjustHandles="1" noChangeArrowheads="1" noChangeShapeType="1" noTextEdit="1"/>
              </p:cNvSpPr>
              <p:nvPr/>
            </p:nvSpPr>
            <p:spPr>
              <a:xfrm>
                <a:off x="611560" y="2195572"/>
                <a:ext cx="3384376" cy="369332"/>
              </a:xfrm>
              <a:prstGeom prst="rect">
                <a:avLst/>
              </a:prstGeom>
              <a:blipFill rotWithShape="1">
                <a:blip r:embed="rId5" cstate="print"/>
                <a:stretch>
                  <a:fillRect b="-11475"/>
                </a:stretch>
              </a:blipFill>
              <a:ln>
                <a:noFill/>
              </a:ln>
            </p:spPr>
            <p:txBody>
              <a:bodyPr/>
              <a:lstStyle/>
              <a:p>
                <a:r>
                  <a:rPr lang="zh-CN" altLang="en-US">
                    <a:noFill/>
                  </a:rPr>
                  <a:t> </a:t>
                </a:r>
              </a:p>
            </p:txBody>
          </p:sp>
        </mc:Fallback>
      </mc:AlternateContent>
      <p:sp>
        <p:nvSpPr>
          <p:cNvPr id="13" name="矩形 12"/>
          <p:cNvSpPr/>
          <p:nvPr/>
        </p:nvSpPr>
        <p:spPr>
          <a:xfrm>
            <a:off x="4860032" y="836712"/>
            <a:ext cx="3960000" cy="5688632"/>
          </a:xfrm>
          <a:prstGeom prst="rect">
            <a:avLst/>
          </a:prstGeom>
          <a:solidFill>
            <a:schemeClr val="accent1">
              <a:alpha val="14000"/>
            </a:schemeClr>
          </a:solidFill>
          <a:ln cap="rnd" cmpd="dbl">
            <a:gradFill flip="none" rotWithShape="1">
              <a:gsLst>
                <a:gs pos="0">
                  <a:srgbClr val="000082">
                    <a:lumMod val="35000"/>
                    <a:lumOff val="65000"/>
                  </a:srgbClr>
                </a:gs>
                <a:gs pos="30000">
                  <a:srgbClr val="66008F"/>
                </a:gs>
                <a:gs pos="64999">
                  <a:srgbClr val="BA0066"/>
                </a:gs>
                <a:gs pos="89999">
                  <a:srgbClr val="FF0000"/>
                </a:gs>
                <a:gs pos="100000">
                  <a:srgbClr val="FF8200"/>
                </a:gs>
              </a:gsLst>
              <a:path path="rect">
                <a:fillToRect l="100000" t="100000"/>
              </a:path>
              <a:tileRect r="-100000" b="-100000"/>
            </a:gra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mc:AlternateContent xmlns:mc="http://schemas.openxmlformats.org/markup-compatibility/2006" xmlns:a14="http://schemas.microsoft.com/office/drawing/2010/main">
        <mc:Choice Requires="a14">
          <p:sp>
            <p:nvSpPr>
              <p:cNvPr id="14" name="TextBox 13"/>
              <p:cNvSpPr txBox="1"/>
              <p:nvPr/>
            </p:nvSpPr>
            <p:spPr>
              <a:xfrm>
                <a:off x="5004048" y="2996952"/>
                <a:ext cx="3384376" cy="719171"/>
              </a:xfrm>
              <a:prstGeom prst="rect">
                <a:avLst/>
              </a:prstGeom>
              <a:noFill/>
              <a:ln>
                <a:noFill/>
              </a:ln>
            </p:spPr>
            <p:txBody>
              <a:bodyPr wrap="square" rtlCol="0">
                <a:spAutoFit/>
              </a:bodyPr>
              <a:lstStyle/>
              <a:p>
                <a:pPr/>
                <a14:m>
                  <m:oMathPara xmlns:m="http://schemas.openxmlformats.org/officeDocument/2006/math">
                    <m:oMathParaPr>
                      <m:jc m:val="left"/>
                    </m:oMathParaPr>
                    <m:oMath xmlns:m="http://schemas.openxmlformats.org/officeDocument/2006/math">
                      <m:nary>
                        <m:naryPr>
                          <m:ctrlPr>
                            <a:rPr lang="zh-CN" altLang="en-US" i="1" smtClean="0">
                              <a:latin typeface="Cambria Math" panose="02040503050406030204" pitchFamily="18" charset="0"/>
                            </a:rPr>
                          </m:ctrlPr>
                        </m:naryPr>
                        <m:sub>
                          <m:r>
                            <m:rPr>
                              <m:brk m:alnAt="23"/>
                            </m:rPr>
                            <a:rPr lang="en-US" altLang="zh-CN" b="0" i="1" smtClean="0">
                              <a:latin typeface="Cambria Math"/>
                            </a:rPr>
                            <m:t>𝑐</m:t>
                          </m:r>
                        </m:sub>
                        <m:sup>
                          <m:r>
                            <a:rPr lang="en-US" altLang="zh-CN" b="0" i="1" smtClean="0">
                              <a:latin typeface="Cambria Math"/>
                            </a:rPr>
                            <m:t>𝑏</m:t>
                          </m:r>
                        </m:sup>
                        <m:e>
                          <m:r>
                            <a:rPr lang="en-US" altLang="zh-CN" b="0" i="1" smtClean="0">
                              <a:latin typeface="Cambria Math"/>
                            </a:rPr>
                            <m:t>𝑓</m:t>
                          </m:r>
                          <m:r>
                            <a:rPr lang="en-US" altLang="zh-CN" b="0" i="1" smtClean="0">
                              <a:latin typeface="Cambria Math"/>
                            </a:rPr>
                            <m:t>(</m:t>
                          </m:r>
                          <m:r>
                            <a:rPr lang="en-US" altLang="zh-CN" b="0" i="1" smtClean="0">
                              <a:latin typeface="Cambria Math"/>
                            </a:rPr>
                            <m:t>𝑥</m:t>
                          </m:r>
                          <m:r>
                            <a:rPr lang="en-US" altLang="zh-CN" b="0" i="1" smtClean="0">
                              <a:latin typeface="Cambria Math"/>
                            </a:rPr>
                            <m:t>)</m:t>
                          </m:r>
                          <m:r>
                            <a:rPr lang="en-US" altLang="zh-CN" b="0" i="1" smtClean="0">
                              <a:latin typeface="Cambria Math"/>
                            </a:rPr>
                            <m:t>𝑑𝑥</m:t>
                          </m:r>
                          <m:r>
                            <a:rPr lang="en-US" altLang="zh-CN" b="0" i="1" smtClean="0">
                              <a:latin typeface="Cambria Math"/>
                            </a:rPr>
                            <m:t>=</m:t>
                          </m:r>
                          <m:r>
                            <a:rPr lang="en-US" altLang="zh-CN" i="1">
                              <a:latin typeface="Cambria Math"/>
                            </a:rPr>
                            <m:t>𝐹</m:t>
                          </m:r>
                          <m:d>
                            <m:dPr>
                              <m:ctrlPr>
                                <a:rPr lang="en-US" altLang="zh-CN" i="1">
                                  <a:latin typeface="Cambria Math" panose="02040503050406030204" pitchFamily="18" charset="0"/>
                                </a:rPr>
                              </m:ctrlPr>
                            </m:dPr>
                            <m:e>
                              <m:r>
                                <a:rPr lang="en-US" altLang="zh-CN" i="1">
                                  <a:latin typeface="Cambria Math"/>
                                </a:rPr>
                                <m:t>𝑏</m:t>
                              </m:r>
                            </m:e>
                          </m:d>
                        </m:e>
                      </m:nary>
                      <m:r>
                        <a:rPr lang="en-US" altLang="zh-CN" b="0" i="1" smtClean="0">
                          <a:latin typeface="Cambria Math"/>
                        </a:rPr>
                        <m:t> </m:t>
                      </m:r>
                      <m:r>
                        <a:rPr lang="en-US" altLang="zh-CN" b="0" i="0" smtClean="0">
                          <a:latin typeface="Cambria Math"/>
                        </a:rPr>
                        <m:t>  </m:t>
                      </m:r>
                      <m:r>
                        <a:rPr lang="en-US" altLang="zh-CN" b="0" i="1" smtClean="0">
                          <a:latin typeface="Cambria Math"/>
                        </a:rPr>
                        <m:t>(</m:t>
                      </m:r>
                      <m:r>
                        <a:rPr lang="en-US" altLang="zh-CN" i="1">
                          <a:latin typeface="Cambria Math"/>
                        </a:rPr>
                        <m:t>𝑏</m:t>
                      </m:r>
                      <m:r>
                        <a:rPr lang="en-US" altLang="zh-CN">
                          <a:latin typeface="Cambria Math"/>
                        </a:rPr>
                        <m:t>∈</m:t>
                      </m:r>
                      <m:r>
                        <m:rPr>
                          <m:nor/>
                        </m:rPr>
                        <a:rPr lang="en-US" altLang="zh-CN" dirty="0"/>
                        <m:t>A</m:t>
                      </m:r>
                      <m:r>
                        <a:rPr lang="en-US" altLang="zh-CN" b="0" i="1" smtClean="0">
                          <a:latin typeface="Cambria Math"/>
                        </a:rPr>
                        <m:t>)</m:t>
                      </m:r>
                    </m:oMath>
                  </m:oMathPara>
                </a14:m>
                <a:endParaRPr lang="zh-CN" altLang="en-US" i="1" dirty="0"/>
              </a:p>
            </p:txBody>
          </p:sp>
        </mc:Choice>
        <mc:Fallback xmlns="">
          <p:sp>
            <p:nvSpPr>
              <p:cNvPr id="14" name="TextBox 13"/>
              <p:cNvSpPr txBox="1">
                <a:spLocks noRot="1" noChangeAspect="1" noMove="1" noResize="1" noEditPoints="1" noAdjustHandles="1" noChangeArrowheads="1" noChangeShapeType="1" noTextEdit="1"/>
              </p:cNvSpPr>
              <p:nvPr/>
            </p:nvSpPr>
            <p:spPr>
              <a:xfrm>
                <a:off x="5004048" y="2996952"/>
                <a:ext cx="3384376" cy="719171"/>
              </a:xfrm>
              <a:prstGeom prst="rect">
                <a:avLst/>
              </a:prstGeom>
              <a:blipFill rotWithShape="1">
                <a:blip r:embed="rId6" cstate="print"/>
                <a:stretch>
                  <a:fillRect/>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a:xfrm>
                <a:off x="4964771" y="4073821"/>
                <a:ext cx="3999717" cy="997645"/>
              </a:xfrm>
              <a:prstGeom prst="rect">
                <a:avLst/>
              </a:prstGeom>
              <a:noFill/>
              <a:ln>
                <a:noFill/>
              </a:ln>
            </p:spPr>
            <p:txBody>
              <a:bodyPr wrap="square" rtlCol="0">
                <a:spAutoFit/>
              </a:bodyPr>
              <a:lstStyle/>
              <a:p>
                <a:pPr/>
                <a14:m>
                  <m:oMathPara xmlns:m="http://schemas.openxmlformats.org/officeDocument/2006/math">
                    <m:oMathParaPr>
                      <m:jc m:val="left"/>
                    </m:oMathParaPr>
                    <m:oMath xmlns:m="http://schemas.openxmlformats.org/officeDocument/2006/math">
                      <m:nary>
                        <m:naryPr>
                          <m:ctrlPr>
                            <a:rPr lang="zh-CN" altLang="en-US" i="1" smtClean="0">
                              <a:solidFill>
                                <a:schemeClr val="tx1"/>
                              </a:solidFill>
                              <a:latin typeface="Cambria Math" panose="02040503050406030204" pitchFamily="18" charset="0"/>
                            </a:rPr>
                          </m:ctrlPr>
                        </m:naryPr>
                        <m:sub>
                          <m:r>
                            <m:rPr>
                              <m:brk m:alnAt="23"/>
                            </m:rPr>
                            <a:rPr lang="en-US" altLang="zh-CN" b="0" i="1" smtClean="0">
                              <a:solidFill>
                                <a:schemeClr val="tx1"/>
                              </a:solidFill>
                              <a:latin typeface="Cambria Math"/>
                            </a:rPr>
                            <m:t>𝑎</m:t>
                          </m:r>
                        </m:sub>
                        <m:sup>
                          <m:r>
                            <a:rPr lang="en-US" altLang="zh-CN" b="0" i="1" smtClean="0">
                              <a:solidFill>
                                <a:schemeClr val="tx1"/>
                              </a:solidFill>
                              <a:latin typeface="Cambria Math"/>
                            </a:rPr>
                            <m:t>𝑏</m:t>
                          </m:r>
                        </m:sup>
                        <m:e>
                          <m:r>
                            <a:rPr lang="en-US" altLang="zh-CN" b="0" i="1" smtClean="0">
                              <a:solidFill>
                                <a:schemeClr val="tx1"/>
                              </a:solidFill>
                              <a:latin typeface="Cambria Math"/>
                            </a:rPr>
                            <m:t>𝑓</m:t>
                          </m:r>
                          <m:r>
                            <a:rPr lang="en-US" altLang="zh-CN" b="0" i="1" smtClean="0">
                              <a:solidFill>
                                <a:schemeClr val="tx1"/>
                              </a:solidFill>
                              <a:latin typeface="Cambria Math"/>
                            </a:rPr>
                            <m:t>(</m:t>
                          </m:r>
                          <m:r>
                            <a:rPr lang="en-US" altLang="zh-CN" b="0" i="1" smtClean="0">
                              <a:solidFill>
                                <a:schemeClr val="tx1"/>
                              </a:solidFill>
                              <a:latin typeface="Cambria Math"/>
                            </a:rPr>
                            <m:t>𝑥</m:t>
                          </m:r>
                          <m:r>
                            <a:rPr lang="en-US" altLang="zh-CN" b="0" i="1" smtClean="0">
                              <a:solidFill>
                                <a:schemeClr val="tx1"/>
                              </a:solidFill>
                              <a:latin typeface="Cambria Math"/>
                            </a:rPr>
                            <m:t>)</m:t>
                          </m:r>
                          <m:r>
                            <a:rPr lang="en-US" altLang="zh-CN" b="0" i="1" smtClean="0">
                              <a:solidFill>
                                <a:schemeClr val="tx1"/>
                              </a:solidFill>
                              <a:latin typeface="Cambria Math"/>
                            </a:rPr>
                            <m:t>𝑑𝑥</m:t>
                          </m:r>
                          <m:r>
                            <a:rPr lang="en-US" altLang="zh-CN" b="0" i="1" smtClean="0">
                              <a:solidFill>
                                <a:schemeClr val="tx1"/>
                              </a:solidFill>
                              <a:latin typeface="Cambria Math"/>
                            </a:rPr>
                            <m:t>=</m:t>
                          </m:r>
                          <m:r>
                            <a:rPr lang="en-US" altLang="zh-CN" b="0" i="1" smtClean="0">
                              <a:solidFill>
                                <a:schemeClr val="tx1"/>
                              </a:solidFill>
                              <a:latin typeface="Cambria Math"/>
                            </a:rPr>
                            <m:t>𝐹</m:t>
                          </m:r>
                          <m:r>
                            <a:rPr lang="en-US" altLang="zh-CN" b="0" i="1" smtClean="0">
                              <a:solidFill>
                                <a:schemeClr val="tx1"/>
                              </a:solidFill>
                              <a:latin typeface="Cambria Math"/>
                            </a:rPr>
                            <m:t>(</m:t>
                          </m:r>
                          <m:r>
                            <a:rPr lang="en-US" altLang="zh-CN" b="0" i="1" smtClean="0">
                              <a:solidFill>
                                <a:schemeClr val="tx1"/>
                              </a:solidFill>
                              <a:latin typeface="Cambria Math"/>
                            </a:rPr>
                            <m:t>𝑏</m:t>
                          </m:r>
                          <m:r>
                            <a:rPr lang="en-US" altLang="zh-CN" b="0" i="1" smtClean="0">
                              <a:solidFill>
                                <a:schemeClr val="tx1"/>
                              </a:solidFill>
                              <a:latin typeface="Cambria Math"/>
                            </a:rPr>
                            <m:t>)−</m:t>
                          </m:r>
                          <m:r>
                            <a:rPr lang="en-US" altLang="zh-CN" b="0" i="1" smtClean="0">
                              <a:solidFill>
                                <a:schemeClr val="tx1"/>
                              </a:solidFill>
                              <a:latin typeface="Cambria Math"/>
                            </a:rPr>
                            <m:t>𝐹</m:t>
                          </m:r>
                          <m:r>
                            <a:rPr lang="en-US" altLang="zh-CN" b="0" i="1" smtClean="0">
                              <a:solidFill>
                                <a:schemeClr val="tx1"/>
                              </a:solidFill>
                              <a:latin typeface="Cambria Math"/>
                            </a:rPr>
                            <m:t>(</m:t>
                          </m:r>
                          <m:r>
                            <a:rPr lang="en-US" altLang="zh-CN" b="0" i="1" smtClean="0">
                              <a:solidFill>
                                <a:schemeClr val="tx1"/>
                              </a:solidFill>
                              <a:latin typeface="Cambria Math"/>
                            </a:rPr>
                            <m:t>𝑎</m:t>
                          </m:r>
                          <m:r>
                            <a:rPr lang="en-US" altLang="zh-CN" b="0" i="1" smtClean="0">
                              <a:solidFill>
                                <a:schemeClr val="tx1"/>
                              </a:solidFill>
                              <a:latin typeface="Cambria Math"/>
                            </a:rPr>
                            <m:t>)</m:t>
                          </m:r>
                        </m:e>
                      </m:nary>
                      <m:r>
                        <a:rPr lang="en-US" altLang="zh-CN" b="0" i="0" smtClean="0">
                          <a:solidFill>
                            <a:schemeClr val="tx1"/>
                          </a:solidFill>
                          <a:latin typeface="Cambria Math"/>
                        </a:rPr>
                        <m:t>  </m:t>
                      </m:r>
                      <m:r>
                        <a:rPr lang="en-US" altLang="zh-CN">
                          <a:solidFill>
                            <a:schemeClr val="tx1"/>
                          </a:solidFill>
                          <a:latin typeface="Cambria Math"/>
                        </a:rPr>
                        <m:t>(</m:t>
                      </m:r>
                      <m:r>
                        <a:rPr lang="en-US" altLang="zh-CN" b="0" i="1" smtClean="0">
                          <a:solidFill>
                            <a:schemeClr val="tx1"/>
                          </a:solidFill>
                          <a:latin typeface="Cambria Math"/>
                        </a:rPr>
                        <m:t>𝑎</m:t>
                      </m:r>
                      <m:r>
                        <a:rPr lang="en-US" altLang="zh-CN" b="0" i="1" smtClean="0">
                          <a:solidFill>
                            <a:schemeClr val="tx1"/>
                          </a:solidFill>
                          <a:latin typeface="Cambria Math"/>
                        </a:rPr>
                        <m:t>,</m:t>
                      </m:r>
                      <m:r>
                        <a:rPr lang="en-US" altLang="zh-CN" i="1">
                          <a:latin typeface="Cambria Math"/>
                        </a:rPr>
                        <m:t>𝑏</m:t>
                      </m:r>
                      <m:r>
                        <a:rPr lang="en-US" altLang="zh-CN">
                          <a:latin typeface="Cambria Math"/>
                        </a:rPr>
                        <m:t>∈</m:t>
                      </m:r>
                      <m:r>
                        <m:rPr>
                          <m:nor/>
                        </m:rPr>
                        <a:rPr lang="en-US" altLang="zh-CN" dirty="0"/>
                        <m:t>A</m:t>
                      </m:r>
                      <m:r>
                        <a:rPr lang="en-US" altLang="zh-CN">
                          <a:latin typeface="Cambria Math"/>
                        </a:rPr>
                        <m:t>)</m:t>
                      </m:r>
                    </m:oMath>
                  </m:oMathPara>
                </a14:m>
                <a:endParaRPr lang="zh-CN" altLang="en-US" dirty="0"/>
              </a:p>
              <a:p>
                <a:endParaRPr lang="zh-CN" altLang="en-US" dirty="0"/>
              </a:p>
            </p:txBody>
          </p:sp>
        </mc:Choice>
        <mc:Fallback xmlns="">
          <p:sp>
            <p:nvSpPr>
              <p:cNvPr id="15" name="TextBox 14"/>
              <p:cNvSpPr txBox="1">
                <a:spLocks noRot="1" noChangeAspect="1" noMove="1" noResize="1" noEditPoints="1" noAdjustHandles="1" noChangeArrowheads="1" noChangeShapeType="1" noTextEdit="1"/>
              </p:cNvSpPr>
              <p:nvPr/>
            </p:nvSpPr>
            <p:spPr>
              <a:xfrm>
                <a:off x="4964771" y="4073821"/>
                <a:ext cx="3999717" cy="997645"/>
              </a:xfrm>
              <a:prstGeom prst="rect">
                <a:avLst/>
              </a:prstGeom>
              <a:blipFill rotWithShape="1">
                <a:blip r:embed="rId7" cstate="print"/>
                <a:stretch>
                  <a:fillRect/>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5076056" y="1125653"/>
                <a:ext cx="3815984" cy="474041"/>
              </a:xfrm>
              <a:prstGeom prst="rect">
                <a:avLst/>
              </a:prstGeom>
              <a:noFill/>
              <a:ln>
                <a:noFill/>
              </a:ln>
            </p:spPr>
            <p:txBody>
              <a:bodyPr wrap="square" rtlCol="0">
                <a:spAutoFit/>
              </a:bodyPr>
              <a:lstStyle/>
              <a:p>
                <a14:m>
                  <m:oMath xmlns:m="http://schemas.openxmlformats.org/officeDocument/2006/math">
                    <m:r>
                      <a:rPr lang="en-US" altLang="zh-CN" i="1" smtClean="0">
                        <a:latin typeface="Cambria Math"/>
                      </a:rPr>
                      <m:t>𝐹</m:t>
                    </m:r>
                    <m:d>
                      <m:dPr>
                        <m:ctrlPr>
                          <a:rPr lang="en-US" altLang="zh-CN" b="0" i="1" smtClean="0">
                            <a:latin typeface="Cambria Math" panose="02040503050406030204" pitchFamily="18" charset="0"/>
                          </a:rPr>
                        </m:ctrlPr>
                      </m:dPr>
                      <m:e>
                        <m:r>
                          <a:rPr lang="en-US" altLang="zh-CN" b="0" i="1" smtClean="0">
                            <a:latin typeface="Cambria Math"/>
                          </a:rPr>
                          <m:t>𝑏</m:t>
                        </m:r>
                      </m:e>
                    </m:d>
                    <m:r>
                      <a:rPr lang="en-US" altLang="zh-CN" i="1">
                        <a:latin typeface="Cambria Math"/>
                      </a:rPr>
                      <m:t>=</m:t>
                    </m:r>
                    <m:nary>
                      <m:naryPr>
                        <m:ctrlPr>
                          <a:rPr lang="zh-CN" altLang="en-US" i="1" smtClean="0">
                            <a:latin typeface="Cambria Math" panose="02040503050406030204" pitchFamily="18" charset="0"/>
                          </a:rPr>
                        </m:ctrlPr>
                      </m:naryPr>
                      <m:sub>
                        <m:r>
                          <m:rPr>
                            <m:brk m:alnAt="23"/>
                          </m:rPr>
                          <a:rPr lang="en-US" altLang="zh-CN" b="0" i="1" smtClean="0">
                            <a:latin typeface="Cambria Math"/>
                          </a:rPr>
                          <m:t>𝑐</m:t>
                        </m:r>
                      </m:sub>
                      <m:sup>
                        <m:r>
                          <a:rPr lang="en-US" altLang="zh-CN" i="1">
                            <a:latin typeface="Cambria Math"/>
                          </a:rPr>
                          <m:t>𝑏</m:t>
                        </m:r>
                      </m:sup>
                      <m:e>
                        <m:r>
                          <a:rPr lang="en-US" altLang="zh-CN" b="0" i="1" smtClean="0">
                            <a:latin typeface="Cambria Math"/>
                          </a:rPr>
                          <m:t>𝑓</m:t>
                        </m:r>
                        <m:r>
                          <a:rPr lang="en-US" altLang="zh-CN" b="0" i="1" smtClean="0">
                            <a:latin typeface="Cambria Math"/>
                          </a:rPr>
                          <m:t>(</m:t>
                        </m:r>
                        <m:r>
                          <a:rPr lang="en-US" altLang="zh-CN" b="0" i="1" smtClean="0">
                            <a:latin typeface="Cambria Math"/>
                          </a:rPr>
                          <m:t>𝑥</m:t>
                        </m:r>
                        <m:r>
                          <a:rPr lang="en-US" altLang="zh-CN" b="0" i="1" smtClean="0">
                            <a:latin typeface="Cambria Math"/>
                          </a:rPr>
                          <m:t>)</m:t>
                        </m:r>
                        <m:r>
                          <a:rPr lang="en-US" altLang="zh-CN" i="1">
                            <a:latin typeface="Cambria Math"/>
                          </a:rPr>
                          <m:t>𝑑𝑥</m:t>
                        </m:r>
                        <m:r>
                          <a:rPr lang="en-US" altLang="zh-CN" b="0" i="1" smtClean="0">
                            <a:latin typeface="Cambria Math"/>
                          </a:rPr>
                          <m:t>  </m:t>
                        </m:r>
                      </m:e>
                    </m:nary>
                    <m:r>
                      <a:rPr lang="en-US" altLang="zh-CN" b="0" i="1" smtClean="0">
                        <a:latin typeface="Cambria Math"/>
                      </a:rPr>
                      <m:t>(</m:t>
                    </m:r>
                    <m:r>
                      <a:rPr lang="en-US" altLang="zh-CN" b="0" i="1" smtClean="0">
                        <a:latin typeface="Cambria Math"/>
                      </a:rPr>
                      <m:t>𝑏</m:t>
                    </m:r>
                    <m:r>
                      <a:rPr lang="en-US" altLang="zh-CN">
                        <a:latin typeface="Cambria Math"/>
                      </a:rPr>
                      <m:t>∈</m:t>
                    </m:r>
                  </m:oMath>
                </a14:m>
                <a:r>
                  <a:rPr lang="en-US" altLang="zh-CN" dirty="0" smtClean="0"/>
                  <a:t>A</a:t>
                </a:r>
                <a14:m>
                  <m:oMath xmlns:m="http://schemas.openxmlformats.org/officeDocument/2006/math">
                    <m:r>
                      <a:rPr lang="en-US" altLang="zh-CN" b="0" i="0" smtClean="0">
                        <a:latin typeface="Cambria Math"/>
                      </a:rPr>
                      <m:t>,</m:t>
                    </m:r>
                    <m:r>
                      <m:rPr>
                        <m:sty m:val="p"/>
                      </m:rPr>
                      <a:rPr lang="en-US" altLang="zh-CN" b="0" i="0" smtClean="0">
                        <a:latin typeface="Cambria Math"/>
                      </a:rPr>
                      <m:t>c</m:t>
                    </m:r>
                    <m:r>
                      <a:rPr lang="zh-CN" altLang="en-US" b="0" i="1" smtClean="0">
                        <a:latin typeface="Cambria Math"/>
                      </a:rPr>
                      <m:t>为</m:t>
                    </m:r>
                    <m:r>
                      <a:rPr lang="zh-CN" altLang="en-US" i="1">
                        <a:latin typeface="Cambria Math"/>
                      </a:rPr>
                      <m:t>常数</m:t>
                    </m:r>
                    <m:r>
                      <a:rPr lang="en-US" altLang="zh-CN" b="0" i="1" smtClean="0">
                        <a:latin typeface="Cambria Math"/>
                      </a:rPr>
                      <m:t>)</m:t>
                    </m:r>
                  </m:oMath>
                </a14:m>
                <a:endParaRPr lang="zh-CN" altLang="en-US" i="1" dirty="0"/>
              </a:p>
            </p:txBody>
          </p:sp>
        </mc:Choice>
        <mc:Fallback xmlns="">
          <p:sp>
            <p:nvSpPr>
              <p:cNvPr id="16" name="TextBox 15"/>
              <p:cNvSpPr txBox="1">
                <a:spLocks noRot="1" noChangeAspect="1" noMove="1" noResize="1" noEditPoints="1" noAdjustHandles="1" noChangeArrowheads="1" noChangeShapeType="1" noTextEdit="1"/>
              </p:cNvSpPr>
              <p:nvPr/>
            </p:nvSpPr>
            <p:spPr>
              <a:xfrm>
                <a:off x="5076056" y="1125653"/>
                <a:ext cx="3815984" cy="474041"/>
              </a:xfrm>
              <a:prstGeom prst="rect">
                <a:avLst/>
              </a:prstGeom>
              <a:blipFill rotWithShape="1">
                <a:blip r:embed="rId8" cstate="print"/>
                <a:stretch>
                  <a:fillRect t="-103896" b="-170130"/>
                </a:stretch>
              </a:blipFill>
              <a:ln>
                <a:noFill/>
              </a:ln>
            </p:spPr>
            <p:txBody>
              <a:bodyPr/>
              <a:lstStyle/>
              <a:p>
                <a:r>
                  <a:rPr lang="zh-CN" altLang="en-US">
                    <a:noFill/>
                  </a:rPr>
                  <a:t> </a:t>
                </a:r>
              </a:p>
            </p:txBody>
          </p:sp>
        </mc:Fallback>
      </mc:AlternateContent>
      <p:sp>
        <p:nvSpPr>
          <p:cNvPr id="17" name="矩形 16"/>
          <p:cNvSpPr/>
          <p:nvPr/>
        </p:nvSpPr>
        <p:spPr>
          <a:xfrm>
            <a:off x="4932040" y="5199583"/>
            <a:ext cx="3858880" cy="461665"/>
          </a:xfrm>
          <a:prstGeom prst="rect">
            <a:avLst/>
          </a:prstGeom>
          <a:noFill/>
        </p:spPr>
        <p:txBody>
          <a:bodyPr wrap="square" lIns="91440" tIns="45720" rIns="91440" bIns="45720">
            <a:spAutoFit/>
          </a:bodyPr>
          <a:lstStyle/>
          <a:p>
            <a:pPr algn="ctr"/>
            <a:r>
              <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一般</a:t>
            </a:r>
            <a:r>
              <a:rPr lang="zh-CN" altLang="en-US" sz="2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函数的积分公式</a:t>
            </a:r>
            <a:endParaRPr lang="zh-CN" altLang="en-US" sz="2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mc:AlternateContent xmlns:mc="http://schemas.openxmlformats.org/markup-compatibility/2006" xmlns:a14="http://schemas.microsoft.com/office/drawing/2010/main">
        <mc:Choice Requires="a14">
          <p:sp>
            <p:nvSpPr>
              <p:cNvPr id="18" name="TextBox 17"/>
              <p:cNvSpPr txBox="1"/>
              <p:nvPr/>
            </p:nvSpPr>
            <p:spPr>
              <a:xfrm>
                <a:off x="5076056" y="2195572"/>
                <a:ext cx="3384376" cy="369332"/>
              </a:xfrm>
              <a:prstGeom prst="rect">
                <a:avLst/>
              </a:prstGeom>
              <a:noFill/>
              <a:ln>
                <a:noFill/>
              </a:ln>
            </p:spPr>
            <p:txBody>
              <a:bodyPr wrap="square" rtlCol="0">
                <a:spAutoFit/>
              </a:bodyPr>
              <a:lstStyle/>
              <a:p>
                <a:pPr/>
                <a14:m>
                  <m:oMathPara xmlns:m="http://schemas.openxmlformats.org/officeDocument/2006/math">
                    <m:oMathParaPr>
                      <m:jc m:val="left"/>
                    </m:oMathParaPr>
                    <m:oMath xmlns:m="http://schemas.openxmlformats.org/officeDocument/2006/math">
                      <m:r>
                        <a:rPr lang="en-US" altLang="zh-CN" i="1" smtClean="0">
                          <a:latin typeface="Cambria Math"/>
                        </a:rPr>
                        <m:t>𝐹</m:t>
                      </m:r>
                      <m:d>
                        <m:dPr>
                          <m:ctrlPr>
                            <a:rPr lang="en-US" altLang="zh-CN" b="0" i="1" smtClean="0">
                              <a:latin typeface="Cambria Math" panose="02040503050406030204" pitchFamily="18" charset="0"/>
                            </a:rPr>
                          </m:ctrlPr>
                        </m:dPr>
                        <m:e>
                          <m:r>
                            <a:rPr lang="en-US" altLang="zh-CN" b="0" i="1" smtClean="0">
                              <a:latin typeface="Cambria Math"/>
                            </a:rPr>
                            <m:t>𝑏</m:t>
                          </m:r>
                        </m:e>
                      </m:d>
                      <m:r>
                        <a:rPr lang="zh-CN" altLang="en-US" b="0" i="1" smtClean="0">
                          <a:latin typeface="Cambria Math"/>
                        </a:rPr>
                        <m:t>有</m:t>
                      </m:r>
                      <m:r>
                        <a:rPr lang="zh-CN" altLang="en-US" i="1">
                          <a:latin typeface="Cambria Math"/>
                        </a:rPr>
                        <m:t>初等</m:t>
                      </m:r>
                      <m:r>
                        <a:rPr lang="zh-CN" altLang="en-US" i="1" smtClean="0">
                          <a:latin typeface="Cambria Math"/>
                        </a:rPr>
                        <m:t>函数</m:t>
                      </m:r>
                      <m:r>
                        <a:rPr lang="zh-CN" altLang="en-US" i="1">
                          <a:latin typeface="Cambria Math"/>
                        </a:rPr>
                        <m:t>表示</m:t>
                      </m:r>
                      <m:r>
                        <a:rPr lang="zh-CN" altLang="en-US" b="0" i="1" smtClean="0">
                          <a:latin typeface="Cambria Math"/>
                        </a:rPr>
                        <m:t>的</m:t>
                      </m:r>
                      <m:r>
                        <a:rPr lang="zh-CN" altLang="en-US" i="1">
                          <a:latin typeface="Cambria Math"/>
                        </a:rPr>
                        <m:t>解析</m:t>
                      </m:r>
                      <m:r>
                        <a:rPr lang="zh-CN" altLang="en-US" b="0" i="1" smtClean="0">
                          <a:latin typeface="Cambria Math"/>
                        </a:rPr>
                        <m:t>式</m:t>
                      </m:r>
                    </m:oMath>
                  </m:oMathPara>
                </a14:m>
                <a:endParaRPr lang="zh-CN" altLang="en-US" i="1" dirty="0"/>
              </a:p>
            </p:txBody>
          </p:sp>
        </mc:Choice>
        <mc:Fallback xmlns="">
          <p:sp>
            <p:nvSpPr>
              <p:cNvPr id="18" name="TextBox 17"/>
              <p:cNvSpPr txBox="1">
                <a:spLocks noRot="1" noChangeAspect="1" noMove="1" noResize="1" noEditPoints="1" noAdjustHandles="1" noChangeArrowheads="1" noChangeShapeType="1" noTextEdit="1"/>
              </p:cNvSpPr>
              <p:nvPr/>
            </p:nvSpPr>
            <p:spPr>
              <a:xfrm>
                <a:off x="5076056" y="2195572"/>
                <a:ext cx="3384376" cy="369332"/>
              </a:xfrm>
              <a:prstGeom prst="rect">
                <a:avLst/>
              </a:prstGeom>
              <a:blipFill rotWithShape="1">
                <a:blip r:embed="rId9" cstate="print"/>
                <a:stretch>
                  <a:fillRect b="-8197"/>
                </a:stretch>
              </a:blipFill>
              <a:ln>
                <a:noFill/>
              </a:ln>
            </p:spPr>
            <p:txBody>
              <a:bodyPr/>
              <a:lstStyle/>
              <a:p>
                <a:r>
                  <a:rPr lang="zh-CN" altLang="en-US">
                    <a:noFill/>
                  </a:rPr>
                  <a:t> </a:t>
                </a:r>
              </a:p>
            </p:txBody>
          </p:sp>
        </mc:Fallback>
      </mc:AlternateContent>
    </p:spTree>
    <p:extLst>
      <p:ext uri="{BB962C8B-B14F-4D97-AF65-F5344CB8AC3E}">
        <p14:creationId xmlns:p14="http://schemas.microsoft.com/office/powerpoint/2010/main" val="17288999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1042988" y="1528763"/>
          <a:ext cx="6804025" cy="5213350"/>
        </p:xfrm>
        <a:graphic>
          <a:graphicData uri="http://schemas.openxmlformats.org/presentationml/2006/ole">
            <mc:AlternateContent xmlns:mc="http://schemas.openxmlformats.org/markup-compatibility/2006">
              <mc:Choice xmlns:v="urn:schemas-microsoft-com:vml" Requires="v">
                <p:oleObj spid="_x0000_s80908" name="文档" r:id="rId3" imgW="8262770" imgH="6330650" progId="Word.Document.12">
                  <p:embed/>
                </p:oleObj>
              </mc:Choice>
              <mc:Fallback>
                <p:oleObj name="文档" r:id="rId3" imgW="8262770" imgH="6330650"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528763"/>
                        <a:ext cx="6804025" cy="5213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reseach\图形计算器公开课微积分基本定理\ppt\常函数积分.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174" y="720055"/>
            <a:ext cx="7715250" cy="522922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a:spLocks noRot="1" noChangeAspect="1" noMove="1" noResize="1" noEditPoints="1" noAdjustHandles="1" noChangeArrowheads="1" noChangeShapeType="1" noTextEdit="1"/>
          </p:cNvSpPr>
          <p:nvPr/>
        </p:nvSpPr>
        <p:spPr>
          <a:xfrm>
            <a:off x="5436096" y="2204864"/>
            <a:ext cx="2173415" cy="720647"/>
          </a:xfrm>
          <a:prstGeom prst="rect">
            <a:avLst/>
          </a:prstGeom>
          <a:blipFill rotWithShape="1">
            <a:blip r:embed="rId3" cstate="print"/>
            <a:stretch>
              <a:fillRect/>
            </a:stretch>
          </a:blipFill>
        </p:spPr>
        <p:txBody>
          <a:bodyPr/>
          <a:lstStyle/>
          <a:p>
            <a:r>
              <a:rPr lang="zh-CN" altLang="en-US">
                <a:noFill/>
              </a:rPr>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课程改革</a:t>
            </a:r>
            <a:endParaRPr lang="zh-CN" altLang="en-US" b="1" dirty="0"/>
          </a:p>
        </p:txBody>
      </p:sp>
      <p:sp>
        <p:nvSpPr>
          <p:cNvPr id="3" name="内容占位符 2"/>
          <p:cNvSpPr>
            <a:spLocks noGrp="1"/>
          </p:cNvSpPr>
          <p:nvPr>
            <p:ph idx="1"/>
          </p:nvPr>
        </p:nvSpPr>
        <p:spPr>
          <a:xfrm>
            <a:off x="457200" y="1412776"/>
            <a:ext cx="8229600" cy="4686320"/>
          </a:xfrm>
        </p:spPr>
        <p:txBody>
          <a:bodyPr/>
          <a:lstStyle/>
          <a:p>
            <a:r>
              <a:rPr lang="zh-CN" altLang="zh-CN" b="1" dirty="0" smtClean="0"/>
              <a:t>发现模式</a:t>
            </a:r>
            <a:endParaRPr lang="en-US" altLang="zh-CN" b="1" dirty="0" smtClean="0"/>
          </a:p>
          <a:p>
            <a:pPr>
              <a:buNone/>
            </a:pPr>
            <a:r>
              <a:rPr lang="zh-CN" altLang="zh-CN" b="1" dirty="0" smtClean="0"/>
              <a:t>创设情境→分析探究→猜想假设→论证评价</a:t>
            </a:r>
            <a:endParaRPr lang="en-US" altLang="zh-CN" b="1" dirty="0" smtClean="0"/>
          </a:p>
          <a:p>
            <a:pPr>
              <a:buNone/>
            </a:pPr>
            <a:endParaRPr lang="en-US" altLang="zh-CN" b="1" dirty="0" smtClean="0"/>
          </a:p>
          <a:p>
            <a:r>
              <a:rPr lang="zh-CN" altLang="en-US" b="1" dirty="0" smtClean="0"/>
              <a:t>突出</a:t>
            </a:r>
            <a:r>
              <a:rPr lang="zh-CN" altLang="zh-CN" b="1" dirty="0" smtClean="0"/>
              <a:t>“探究”和“猜想”</a:t>
            </a:r>
            <a:endParaRPr lang="en-US" altLang="zh-CN" b="1" dirty="0" smtClean="0"/>
          </a:p>
          <a:p>
            <a:endParaRPr lang="en-US" altLang="zh-CN" b="1" dirty="0" smtClean="0"/>
          </a:p>
          <a:p>
            <a:r>
              <a:rPr lang="zh-CN" altLang="en-US" b="1" dirty="0" smtClean="0"/>
              <a:t>对人类已知知识</a:t>
            </a:r>
            <a:r>
              <a:rPr lang="zh-CN" altLang="zh-CN" b="1" dirty="0" smtClean="0"/>
              <a:t>再发现、再创造的过程</a:t>
            </a:r>
            <a:endParaRPr lang="en-US" altLang="zh-CN" b="1" dirty="0" smtClean="0"/>
          </a:p>
          <a:p>
            <a:endParaRPr lang="en-US" altLang="zh-CN" b="1" dirty="0" smtClean="0"/>
          </a:p>
          <a:p>
            <a:r>
              <a:rPr lang="zh-CN" altLang="en-US" b="1" dirty="0" smtClean="0"/>
              <a:t>数学实验</a:t>
            </a:r>
            <a:endParaRPr lang="zh-CN" altLang="en-US"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reseach\图形计算器公开课微积分基本定理\ppt\一次函数积分.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135828"/>
            <a:ext cx="7715250" cy="522922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a:spLocks noRot="1" noChangeAspect="1" noMove="1" noResize="1" noEditPoints="1" noAdjustHandles="1" noChangeArrowheads="1" noChangeShapeType="1" noTextEdit="1"/>
          </p:cNvSpPr>
          <p:nvPr/>
        </p:nvSpPr>
        <p:spPr>
          <a:xfrm>
            <a:off x="5508104" y="3390116"/>
            <a:ext cx="2404313" cy="720647"/>
          </a:xfrm>
          <a:prstGeom prst="rect">
            <a:avLst/>
          </a:prstGeom>
          <a:blipFill rotWithShape="1">
            <a:blip r:embed="rId3" cstate="print"/>
            <a:stretch>
              <a:fillRect/>
            </a:stretch>
          </a:blipFill>
        </p:spPr>
        <p:txBody>
          <a:bodyPr/>
          <a:lstStyle/>
          <a:p>
            <a:r>
              <a:rPr lang="zh-CN" altLang="en-US">
                <a:noFill/>
              </a:rPr>
              <a:t>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一种想法</a:t>
            </a:r>
            <a:endParaRPr lang="zh-CN" altLang="en-US" dirty="0"/>
          </a:p>
        </p:txBody>
      </p:sp>
      <p:pic>
        <p:nvPicPr>
          <p:cNvPr id="4" name="Picture 2"/>
          <p:cNvPicPr>
            <a:picLocks noChangeAspect="1" noChangeArrowheads="1"/>
          </p:cNvPicPr>
          <p:nvPr/>
        </p:nvPicPr>
        <p:blipFill>
          <a:blip r:embed="rId2" cstate="print"/>
          <a:srcRect/>
          <a:stretch>
            <a:fillRect/>
          </a:stretch>
        </p:blipFill>
        <p:spPr bwMode="auto">
          <a:xfrm>
            <a:off x="467544" y="1595582"/>
            <a:ext cx="6552728" cy="492976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568325" y="1909763"/>
          <a:ext cx="8039100" cy="4025900"/>
        </p:xfrm>
        <a:graphic>
          <a:graphicData uri="http://schemas.openxmlformats.org/presentationml/2006/ole">
            <mc:AlternateContent xmlns:mc="http://schemas.openxmlformats.org/markup-compatibility/2006">
              <mc:Choice xmlns:v="urn:schemas-microsoft-com:vml" Requires="v">
                <p:oleObj spid="_x0000_s81932" name="文档" r:id="rId3" imgW="8093778" imgH="4052523" progId="Word.Document.12">
                  <p:embed/>
                </p:oleObj>
              </mc:Choice>
              <mc:Fallback>
                <p:oleObj name="文档" r:id="rId3" imgW="8093778" imgH="405252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325" y="1909763"/>
                        <a:ext cx="8039100" cy="402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693738" y="1909763"/>
          <a:ext cx="7818437" cy="4025900"/>
        </p:xfrm>
        <a:graphic>
          <a:graphicData uri="http://schemas.openxmlformats.org/presentationml/2006/ole">
            <mc:AlternateContent xmlns:mc="http://schemas.openxmlformats.org/markup-compatibility/2006">
              <mc:Choice xmlns:v="urn:schemas-microsoft-com:vml" Requires="v">
                <p:oleObj spid="_x0000_s82956" name="文档" r:id="rId3" imgW="7871470" imgH="4052523" progId="Word.Document.12">
                  <p:embed/>
                </p:oleObj>
              </mc:Choice>
              <mc:Fallback>
                <p:oleObj name="文档" r:id="rId3" imgW="7871470" imgH="405252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738" y="1909763"/>
                        <a:ext cx="7818437" cy="402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323850" y="549275"/>
          <a:ext cx="8435975" cy="6143625"/>
        </p:xfrm>
        <a:graphic>
          <a:graphicData uri="http://schemas.openxmlformats.org/presentationml/2006/ole">
            <mc:AlternateContent xmlns:mc="http://schemas.openxmlformats.org/markup-compatibility/2006">
              <mc:Choice xmlns:v="urn:schemas-microsoft-com:vml" Requires="v">
                <p:oleObj spid="_x0000_s83980" name="文档" r:id="rId3" imgW="8495835" imgH="6187344" progId="Word.Document.12">
                  <p:embed/>
                </p:oleObj>
              </mc:Choice>
              <mc:Fallback>
                <p:oleObj name="文档" r:id="rId3" imgW="8495835" imgH="6187344"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 y="549275"/>
                        <a:ext cx="8435975" cy="6143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712788" y="1909763"/>
          <a:ext cx="7718425" cy="4025900"/>
        </p:xfrm>
        <a:graphic>
          <a:graphicData uri="http://schemas.openxmlformats.org/presentationml/2006/ole">
            <mc:AlternateContent xmlns:mc="http://schemas.openxmlformats.org/markup-compatibility/2006">
              <mc:Choice xmlns:v="urn:schemas-microsoft-com:vml" Requires="v">
                <p:oleObj spid="_x0000_s85004" name="文档" r:id="rId3" imgW="7771425" imgH="4052523" progId="Word.Document.12">
                  <p:embed/>
                </p:oleObj>
              </mc:Choice>
              <mc:Fallback>
                <p:oleObj name="文档" r:id="rId3" imgW="7771425" imgH="405252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788" y="1909763"/>
                        <a:ext cx="7718425" cy="402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536575" y="1598613"/>
          <a:ext cx="7807325" cy="4670425"/>
        </p:xfrm>
        <a:graphic>
          <a:graphicData uri="http://schemas.openxmlformats.org/presentationml/2006/ole">
            <mc:AlternateContent xmlns:mc="http://schemas.openxmlformats.org/markup-compatibility/2006">
              <mc:Choice xmlns:v="urn:schemas-microsoft-com:vml" Requires="v">
                <p:oleObj spid="_x0000_s86028" name="文档" r:id="rId4" imgW="10256452" imgH="6135135" progId="Word.Document.12">
                  <p:embed/>
                </p:oleObj>
              </mc:Choice>
              <mc:Fallback>
                <p:oleObj name="文档" r:id="rId4" imgW="10256452" imgH="6135135" progId="Word.Document.12">
                  <p:embed/>
                  <p:pic>
                    <p:nvPicPr>
                      <p:cNvPr id="0" name="内容占位符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575" y="1598613"/>
                        <a:ext cx="7807325" cy="4670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pic>
        <p:nvPicPr>
          <p:cNvPr id="87042" name="Picture 2" descr="D:\work\20130617讲座\微积分基本定理jpg\定理解释.jpg"/>
          <p:cNvPicPr>
            <a:picLocks noChangeAspect="1" noChangeArrowheads="1"/>
          </p:cNvPicPr>
          <p:nvPr/>
        </p:nvPicPr>
        <p:blipFill>
          <a:blip r:embed="rId3" cstate="print"/>
          <a:srcRect/>
          <a:stretch>
            <a:fillRect/>
          </a:stretch>
        </p:blipFill>
        <p:spPr bwMode="auto">
          <a:xfrm>
            <a:off x="323528" y="350658"/>
            <a:ext cx="8424936" cy="6318702"/>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pic>
        <p:nvPicPr>
          <p:cNvPr id="88066" name="Picture 2" descr="D:\work\20130617讲座\微积分基本定理jpg\定理解释2.jpg"/>
          <p:cNvPicPr>
            <a:picLocks noChangeAspect="1" noChangeArrowheads="1"/>
          </p:cNvPicPr>
          <p:nvPr/>
        </p:nvPicPr>
        <p:blipFill>
          <a:blip r:embed="rId3" cstate="print"/>
          <a:srcRect/>
          <a:stretch>
            <a:fillRect/>
          </a:stretch>
        </p:blipFill>
        <p:spPr bwMode="auto">
          <a:xfrm>
            <a:off x="395536" y="296652"/>
            <a:ext cx="8424936" cy="6318702"/>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598488" y="1782763"/>
          <a:ext cx="7945437" cy="4160837"/>
        </p:xfrm>
        <a:graphic>
          <a:graphicData uri="http://schemas.openxmlformats.org/presentationml/2006/ole">
            <mc:AlternateContent xmlns:mc="http://schemas.openxmlformats.org/markup-compatibility/2006">
              <mc:Choice xmlns:v="urn:schemas-microsoft-com:vml" Requires="v">
                <p:oleObj spid="_x0000_s89100" name="文档" r:id="rId4" imgW="7945809" imgH="4161262" progId="Word.Document.12">
                  <p:embed/>
                </p:oleObj>
              </mc:Choice>
              <mc:Fallback>
                <p:oleObj name="文档" r:id="rId4" imgW="7945809" imgH="4161262" progId="Word.Document.12">
                  <p:embed/>
                  <p:pic>
                    <p:nvPicPr>
                      <p:cNvPr id="0" name="内容占位符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488" y="1782763"/>
                        <a:ext cx="7945437" cy="41608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选题的想法</a:t>
            </a:r>
            <a:endParaRPr lang="zh-CN" altLang="en-US" b="1" dirty="0"/>
          </a:p>
        </p:txBody>
      </p:sp>
      <p:sp>
        <p:nvSpPr>
          <p:cNvPr id="3" name="内容占位符 2"/>
          <p:cNvSpPr>
            <a:spLocks noGrp="1"/>
          </p:cNvSpPr>
          <p:nvPr>
            <p:ph idx="1"/>
          </p:nvPr>
        </p:nvSpPr>
        <p:spPr>
          <a:xfrm>
            <a:off x="457200" y="1600200"/>
            <a:ext cx="3826768" cy="4686320"/>
          </a:xfrm>
        </p:spPr>
        <p:txBody>
          <a:bodyPr>
            <a:normAutofit fontScale="85000" lnSpcReduction="20000"/>
          </a:bodyPr>
          <a:lstStyle/>
          <a:p>
            <a:r>
              <a:rPr lang="zh-CN" altLang="zh-CN" sz="4000" b="1" dirty="0" smtClean="0"/>
              <a:t>重要的内容</a:t>
            </a:r>
            <a:endParaRPr lang="en-US" altLang="zh-CN" sz="4000" b="1" dirty="0" smtClean="0"/>
          </a:p>
          <a:p>
            <a:endParaRPr lang="en-US" altLang="zh-CN" sz="2800" b="1" dirty="0" smtClean="0"/>
          </a:p>
          <a:p>
            <a:r>
              <a:rPr lang="zh-CN" altLang="zh-CN" sz="4000" b="1" dirty="0" smtClean="0"/>
              <a:t>不用信息技术很难说清楚</a:t>
            </a:r>
            <a:endParaRPr lang="en-US" altLang="zh-CN" sz="4000" b="1" dirty="0" smtClean="0"/>
          </a:p>
          <a:p>
            <a:endParaRPr lang="en-US" altLang="zh-CN" sz="2800" b="1" dirty="0" smtClean="0"/>
          </a:p>
          <a:p>
            <a:r>
              <a:rPr lang="zh-CN" altLang="en-US" sz="4000" b="1" dirty="0" smtClean="0"/>
              <a:t>比较</a:t>
            </a:r>
            <a:r>
              <a:rPr lang="zh-CN" altLang="zh-CN" sz="4000" b="1" dirty="0" smtClean="0"/>
              <a:t>自然的开展探究过程</a:t>
            </a:r>
            <a:endParaRPr lang="en-US" altLang="zh-CN" sz="4000" b="1" dirty="0" smtClean="0"/>
          </a:p>
          <a:p>
            <a:endParaRPr lang="en-US" altLang="zh-CN" sz="2800" b="1" dirty="0" smtClean="0"/>
          </a:p>
          <a:p>
            <a:r>
              <a:rPr lang="zh-CN" altLang="en-US" sz="4000" b="1" dirty="0" smtClean="0"/>
              <a:t>蕴含丰富</a:t>
            </a:r>
            <a:r>
              <a:rPr lang="zh-CN" altLang="zh-CN" sz="4000" b="1" dirty="0" smtClean="0"/>
              <a:t>的数学思想 </a:t>
            </a:r>
          </a:p>
          <a:p>
            <a:endParaRPr lang="zh-CN" altLang="en-US" b="1" dirty="0"/>
          </a:p>
        </p:txBody>
      </p:sp>
      <p:sp>
        <p:nvSpPr>
          <p:cNvPr id="4" name="TextBox 3"/>
          <p:cNvSpPr txBox="1"/>
          <p:nvPr/>
        </p:nvSpPr>
        <p:spPr>
          <a:xfrm>
            <a:off x="4932040" y="1628800"/>
            <a:ext cx="3888432" cy="2246769"/>
          </a:xfrm>
          <a:prstGeom prst="rect">
            <a:avLst/>
          </a:prstGeom>
          <a:solidFill>
            <a:schemeClr val="accent1">
              <a:alpha val="26000"/>
            </a:schemeClr>
          </a:solidFill>
        </p:spPr>
        <p:txBody>
          <a:bodyPr wrap="square" rtlCol="0">
            <a:spAutoFit/>
          </a:bodyPr>
          <a:lstStyle/>
          <a:p>
            <a:r>
              <a:rPr lang="zh-CN" altLang="en-US" sz="2800" b="1" dirty="0" smtClean="0"/>
              <a:t>导数概念</a:t>
            </a:r>
            <a:endParaRPr lang="en-US" altLang="zh-CN" sz="2800" b="1" dirty="0" smtClean="0"/>
          </a:p>
          <a:p>
            <a:r>
              <a:rPr lang="zh-CN" altLang="en-US" sz="2800" b="1" dirty="0" smtClean="0"/>
              <a:t>三次函数的性质</a:t>
            </a:r>
            <a:endParaRPr lang="en-US" altLang="zh-CN" sz="2800" b="1" dirty="0" smtClean="0"/>
          </a:p>
          <a:p>
            <a:r>
              <a:rPr lang="zh-CN" altLang="en-US" sz="2800" b="1" dirty="0" smtClean="0"/>
              <a:t>优化问题与函数的最值</a:t>
            </a:r>
            <a:endParaRPr lang="en-US" altLang="zh-CN" sz="2800" b="1" dirty="0" smtClean="0"/>
          </a:p>
          <a:p>
            <a:r>
              <a:rPr lang="en-US" altLang="zh-CN" sz="2800" b="1" dirty="0" smtClean="0"/>
              <a:t>……</a:t>
            </a:r>
          </a:p>
          <a:p>
            <a:endParaRPr lang="zh-CN" altLang="en-US" sz="2800" b="1"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对定理地位的评论</a:t>
            </a:r>
            <a:endParaRPr lang="zh-CN" altLang="en-US" dirty="0"/>
          </a:p>
        </p:txBody>
      </p:sp>
      <p:graphicFrame>
        <p:nvGraphicFramePr>
          <p:cNvPr id="4" name="内容占位符 3"/>
          <p:cNvGraphicFramePr>
            <a:graphicFrameLocks noGrp="1" noChangeAspect="1"/>
          </p:cNvGraphicFramePr>
          <p:nvPr>
            <p:ph idx="1"/>
          </p:nvPr>
        </p:nvGraphicFramePr>
        <p:xfrm>
          <a:off x="904875" y="2060575"/>
          <a:ext cx="7534275" cy="2974975"/>
        </p:xfrm>
        <a:graphic>
          <a:graphicData uri="http://schemas.openxmlformats.org/presentationml/2006/ole">
            <mc:AlternateContent xmlns:mc="http://schemas.openxmlformats.org/markup-compatibility/2006">
              <mc:Choice xmlns:v="urn:schemas-microsoft-com:vml" Requires="v">
                <p:oleObj spid="_x0000_s90124" name="文档" r:id="rId4" imgW="11779738" imgH="4650590" progId="Word.Document.12">
                  <p:embed/>
                </p:oleObj>
              </mc:Choice>
              <mc:Fallback>
                <p:oleObj name="文档" r:id="rId4" imgW="11779738" imgH="4650590" progId="Word.Document.12">
                  <p:embed/>
                  <p:pic>
                    <p:nvPicPr>
                      <p:cNvPr id="0" name="内容占位符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4875" y="2060575"/>
                        <a:ext cx="7534275" cy="2974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1012825" y="1600200"/>
          <a:ext cx="7116763" cy="4525963"/>
        </p:xfrm>
        <a:graphic>
          <a:graphicData uri="http://schemas.openxmlformats.org/presentationml/2006/ole">
            <mc:AlternateContent xmlns:mc="http://schemas.openxmlformats.org/markup-compatibility/2006">
              <mc:Choice xmlns:v="urn:schemas-microsoft-com:vml" Requires="v">
                <p:oleObj spid="_x0000_s91148" name="文档" r:id="rId4" imgW="9438581" imgH="6001911" progId="Word.Document.12">
                  <p:embed/>
                </p:oleObj>
              </mc:Choice>
              <mc:Fallback>
                <p:oleObj name="文档" r:id="rId4" imgW="9438581" imgH="6001911" progId="Word.Document.12">
                  <p:embed/>
                  <p:pic>
                    <p:nvPicPr>
                      <p:cNvPr id="0" name="内容占位符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2825" y="1600200"/>
                        <a:ext cx="7116763" cy="4525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1549400" y="1909763"/>
          <a:ext cx="5932488" cy="3962400"/>
        </p:xfrm>
        <a:graphic>
          <a:graphicData uri="http://schemas.openxmlformats.org/presentationml/2006/ole">
            <mc:AlternateContent xmlns:mc="http://schemas.openxmlformats.org/markup-compatibility/2006">
              <mc:Choice xmlns:v="urn:schemas-microsoft-com:vml" Requires="v">
                <p:oleObj spid="_x0000_s92172" name="文档" r:id="rId4" imgW="6084573" imgH="4064765" progId="Word.Document.12">
                  <p:embed/>
                </p:oleObj>
              </mc:Choice>
              <mc:Fallback>
                <p:oleObj name="文档" r:id="rId4" imgW="6084573" imgH="4064765" progId="Word.Document.12">
                  <p:embed/>
                  <p:pic>
                    <p:nvPicPr>
                      <p:cNvPr id="0" name="内容占位符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9400" y="1909763"/>
                        <a:ext cx="5932488" cy="3962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教学追求</a:t>
            </a:r>
            <a:endParaRPr lang="zh-CN" altLang="en-US" b="1" dirty="0"/>
          </a:p>
        </p:txBody>
      </p:sp>
      <p:sp>
        <p:nvSpPr>
          <p:cNvPr id="3" name="内容占位符 2"/>
          <p:cNvSpPr>
            <a:spLocks noGrp="1"/>
          </p:cNvSpPr>
          <p:nvPr>
            <p:ph idx="1"/>
          </p:nvPr>
        </p:nvSpPr>
        <p:spPr>
          <a:xfrm>
            <a:off x="673224" y="1600200"/>
            <a:ext cx="3754760" cy="4686320"/>
          </a:xfrm>
        </p:spPr>
        <p:txBody>
          <a:bodyPr/>
          <a:lstStyle/>
          <a:p>
            <a:r>
              <a:rPr lang="zh-CN" altLang="zh-CN" sz="4000" b="1" dirty="0" smtClean="0"/>
              <a:t>更有意义</a:t>
            </a:r>
            <a:endParaRPr lang="en-US" altLang="zh-CN" sz="4000" b="1" dirty="0" smtClean="0"/>
          </a:p>
          <a:p>
            <a:r>
              <a:rPr lang="zh-CN" altLang="zh-CN" sz="4000" b="1" dirty="0" smtClean="0"/>
              <a:t>更</a:t>
            </a:r>
            <a:r>
              <a:rPr lang="zh-CN" altLang="en-US" sz="4000" b="1" dirty="0" smtClean="0"/>
              <a:t>求</a:t>
            </a:r>
            <a:r>
              <a:rPr lang="zh-CN" altLang="zh-CN" sz="4000" b="1" dirty="0" smtClean="0"/>
              <a:t>本质</a:t>
            </a:r>
            <a:endParaRPr lang="en-US" altLang="zh-CN" sz="4000" b="1" dirty="0" smtClean="0"/>
          </a:p>
          <a:p>
            <a:r>
              <a:rPr lang="zh-CN" altLang="zh-CN" sz="4000" b="1" dirty="0" smtClean="0"/>
              <a:t>更加融合</a:t>
            </a:r>
          </a:p>
          <a:p>
            <a:endParaRPr lang="zh-CN" altLang="en-US" b="1"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教学追求</a:t>
            </a:r>
            <a:endParaRPr lang="zh-CN" altLang="en-US" b="1" dirty="0"/>
          </a:p>
        </p:txBody>
      </p:sp>
      <p:sp>
        <p:nvSpPr>
          <p:cNvPr id="3" name="内容占位符 2"/>
          <p:cNvSpPr>
            <a:spLocks noGrp="1"/>
          </p:cNvSpPr>
          <p:nvPr>
            <p:ph idx="1"/>
          </p:nvPr>
        </p:nvSpPr>
        <p:spPr>
          <a:xfrm>
            <a:off x="673224" y="1600200"/>
            <a:ext cx="3754760" cy="4686320"/>
          </a:xfrm>
        </p:spPr>
        <p:txBody>
          <a:bodyPr/>
          <a:lstStyle/>
          <a:p>
            <a:r>
              <a:rPr lang="zh-CN" altLang="zh-CN" sz="4000" b="1" dirty="0" smtClean="0"/>
              <a:t>更有意义</a:t>
            </a:r>
            <a:endParaRPr lang="en-US" altLang="zh-CN" sz="4000" b="1" dirty="0" smtClean="0"/>
          </a:p>
          <a:p>
            <a:r>
              <a:rPr lang="zh-CN" altLang="zh-CN" sz="4000" b="1" dirty="0" smtClean="0"/>
              <a:t>更</a:t>
            </a:r>
            <a:r>
              <a:rPr lang="zh-CN" altLang="en-US" sz="4000" b="1" dirty="0" smtClean="0"/>
              <a:t>求</a:t>
            </a:r>
            <a:r>
              <a:rPr lang="zh-CN" altLang="zh-CN" sz="4000" b="1" dirty="0" smtClean="0"/>
              <a:t>本质</a:t>
            </a:r>
            <a:endParaRPr lang="en-US" altLang="zh-CN" sz="4000" b="1" dirty="0" smtClean="0"/>
          </a:p>
          <a:p>
            <a:r>
              <a:rPr lang="zh-CN" altLang="zh-CN" sz="4000" b="1" dirty="0" smtClean="0"/>
              <a:t>更加融合</a:t>
            </a:r>
          </a:p>
          <a:p>
            <a:endParaRPr lang="zh-CN" altLang="en-US" b="1" dirty="0"/>
          </a:p>
        </p:txBody>
      </p:sp>
      <p:sp>
        <p:nvSpPr>
          <p:cNvPr id="4" name="TextBox 3"/>
          <p:cNvSpPr txBox="1"/>
          <p:nvPr/>
        </p:nvSpPr>
        <p:spPr>
          <a:xfrm>
            <a:off x="1979712" y="4293096"/>
            <a:ext cx="2736304" cy="769441"/>
          </a:xfrm>
          <a:prstGeom prst="rect">
            <a:avLst/>
          </a:prstGeom>
          <a:solidFill>
            <a:schemeClr val="accent1">
              <a:alpha val="27000"/>
            </a:schemeClr>
          </a:solidFill>
        </p:spPr>
        <p:txBody>
          <a:bodyPr wrap="square" rtlCol="0">
            <a:spAutoFit/>
          </a:bodyPr>
          <a:lstStyle/>
          <a:p>
            <a:r>
              <a:rPr lang="zh-CN" altLang="en-US" sz="4400" dirty="0" smtClean="0">
                <a:latin typeface="楷体" pitchFamily="49" charset="-122"/>
                <a:ea typeface="楷体" pitchFamily="49" charset="-122"/>
              </a:rPr>
              <a:t>信息技术</a:t>
            </a:r>
            <a:endParaRPr lang="zh-CN" altLang="en-US" sz="4400"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zh-CN" altLang="zh-CN" b="1" dirty="0" smtClean="0"/>
              <a:t>更有意义的数学</a:t>
            </a:r>
            <a:endParaRPr lang="zh-CN" altLang="en-US" b="1" dirty="0"/>
          </a:p>
        </p:txBody>
      </p:sp>
      <p:sp>
        <p:nvSpPr>
          <p:cNvPr id="3" name="内容占位符 2"/>
          <p:cNvSpPr>
            <a:spLocks noGrp="1"/>
          </p:cNvSpPr>
          <p:nvPr>
            <p:ph idx="1"/>
          </p:nvPr>
        </p:nvSpPr>
        <p:spPr/>
        <p:txBody>
          <a:bodyPr/>
          <a:lstStyle/>
          <a:p>
            <a:pPr lvl="0">
              <a:buNone/>
            </a:pPr>
            <a:r>
              <a:rPr lang="zh-CN" altLang="zh-CN" b="1" dirty="0" smtClean="0"/>
              <a:t>对学生长期发展的意义</a:t>
            </a:r>
          </a:p>
          <a:p>
            <a:r>
              <a:rPr lang="zh-CN" altLang="zh-CN" b="1" dirty="0" smtClean="0"/>
              <a:t>计算定积分的一种有效方法</a:t>
            </a:r>
            <a:endParaRPr lang="en-US" altLang="zh-CN" b="1" dirty="0" smtClean="0"/>
          </a:p>
          <a:p>
            <a:r>
              <a:rPr lang="zh-CN" altLang="zh-CN" b="1" dirty="0" smtClean="0"/>
              <a:t>研究问题的一般方法，包括特殊到一般的思想，研究变量之间关系的一般方法，统计方法的应用，编程的意识等</a:t>
            </a:r>
            <a:endParaRPr lang="zh-CN" altLang="en-US" b="1"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buNone/>
            </a:pPr>
            <a:r>
              <a:rPr lang="zh-CN" altLang="en-US" b="1" dirty="0" smtClean="0"/>
              <a:t>更有意义的数学学习过程</a:t>
            </a:r>
            <a:endParaRPr lang="en-US" altLang="zh-CN" b="1" dirty="0" smtClean="0"/>
          </a:p>
          <a:p>
            <a:r>
              <a:rPr lang="zh-CN" altLang="zh-CN" b="1" dirty="0" smtClean="0"/>
              <a:t>“一有想法就试试看”</a:t>
            </a:r>
            <a:endParaRPr lang="en-US" altLang="zh-CN" b="1" dirty="0" smtClean="0"/>
          </a:p>
          <a:p>
            <a:r>
              <a:rPr lang="zh-CN" altLang="zh-CN" b="1" dirty="0" smtClean="0"/>
              <a:t> 直接自然的思路，避免过分技巧化</a:t>
            </a:r>
            <a:endParaRPr lang="en-US" altLang="zh-CN" b="1" dirty="0" smtClean="0"/>
          </a:p>
          <a:p>
            <a:r>
              <a:rPr lang="zh-CN" altLang="zh-CN" b="1" dirty="0" smtClean="0"/>
              <a:t>“可操作”、“可视化”</a:t>
            </a:r>
          </a:p>
          <a:p>
            <a:r>
              <a:rPr lang="zh-CN" altLang="zh-CN" b="1" dirty="0" smtClean="0"/>
              <a:t>即时互动、共同学习的环境</a:t>
            </a:r>
            <a:endParaRPr lang="en-US" altLang="zh-CN" b="1" dirty="0" smtClean="0"/>
          </a:p>
          <a:p>
            <a:r>
              <a:rPr lang="zh-CN" altLang="zh-CN" b="1" dirty="0" smtClean="0"/>
              <a:t>课堂生成的教学资源</a:t>
            </a:r>
          </a:p>
          <a:p>
            <a:pPr>
              <a:buNone/>
            </a:pPr>
            <a:endParaRPr lang="en-US" altLang="zh-CN" b="1" dirty="0" smtClean="0"/>
          </a:p>
          <a:p>
            <a:pPr>
              <a:buNone/>
            </a:pPr>
            <a:endParaRPr lang="zh-CN" altLang="en-US" b="1"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lvl="0">
              <a:buNone/>
            </a:pPr>
            <a:r>
              <a:rPr lang="zh-CN" altLang="en-US" b="1" dirty="0" smtClean="0"/>
              <a:t>设计更有效的</a:t>
            </a:r>
            <a:r>
              <a:rPr lang="zh-CN" altLang="zh-CN" b="1" dirty="0" smtClean="0"/>
              <a:t>探究</a:t>
            </a:r>
            <a:r>
              <a:rPr lang="zh-CN" altLang="en-US" b="1" dirty="0" smtClean="0"/>
              <a:t>活动</a:t>
            </a:r>
            <a:endParaRPr lang="zh-CN" altLang="zh-CN" b="1" dirty="0" smtClean="0"/>
          </a:p>
          <a:p>
            <a:r>
              <a:rPr lang="zh-CN" altLang="en-US" b="1" dirty="0" smtClean="0"/>
              <a:t>在活动中培养学生提出问题、分析问题、解决问题的能力，发展数学思维能力</a:t>
            </a:r>
            <a:endParaRPr lang="en-US" altLang="zh-CN" b="1" dirty="0" smtClean="0"/>
          </a:p>
          <a:p>
            <a:r>
              <a:rPr lang="zh-CN" altLang="zh-CN" b="1" dirty="0" smtClean="0"/>
              <a:t>强大的信息技术支持有利于设计和实施过去课堂中完全做不到的数学实验。</a:t>
            </a:r>
          </a:p>
          <a:p>
            <a:endParaRPr lang="zh-CN" altLang="en-US" b="1"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buNone/>
            </a:pPr>
            <a:r>
              <a:rPr lang="zh-CN" altLang="zh-CN" b="1" dirty="0" smtClean="0"/>
              <a:t>与现实更加紧密的结合</a:t>
            </a:r>
          </a:p>
          <a:p>
            <a:r>
              <a:rPr lang="zh-CN" altLang="zh-CN" b="1" dirty="0" smtClean="0"/>
              <a:t>扩展教学中可作为研究事例的范围</a:t>
            </a:r>
            <a:endParaRPr lang="en-US" altLang="zh-CN" b="1" dirty="0" smtClean="0"/>
          </a:p>
          <a:p>
            <a:r>
              <a:rPr lang="zh-CN" altLang="zh-CN" b="1" dirty="0" smtClean="0"/>
              <a:t>现实发生、包含复杂数据的问题</a:t>
            </a:r>
            <a:endParaRPr lang="en-US" altLang="zh-CN" b="1" dirty="0" smtClean="0"/>
          </a:p>
          <a:p>
            <a:r>
              <a:rPr lang="zh-CN" altLang="zh-CN" b="1" dirty="0" smtClean="0"/>
              <a:t>更为复杂和现实的方式模拟情境和问题</a:t>
            </a:r>
            <a:endParaRPr lang="en-US" altLang="zh-CN" b="1" dirty="0" smtClean="0"/>
          </a:p>
          <a:p>
            <a:r>
              <a:rPr lang="zh-CN" altLang="zh-CN" b="1" dirty="0" smtClean="0"/>
              <a:t>研究的问题更加贴近生活、生产实际，使解答更加具有实际意义</a:t>
            </a:r>
            <a:endParaRPr lang="zh-CN" altLang="en-US" b="1"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smtClean="0"/>
              <a:t>更求本质的数学</a:t>
            </a:r>
            <a:endParaRPr lang="zh-CN" altLang="en-US" dirty="0"/>
          </a:p>
        </p:txBody>
      </p:sp>
      <p:sp>
        <p:nvSpPr>
          <p:cNvPr id="3" name="内容占位符 2"/>
          <p:cNvSpPr>
            <a:spLocks noGrp="1"/>
          </p:cNvSpPr>
          <p:nvPr>
            <p:ph idx="1"/>
          </p:nvPr>
        </p:nvSpPr>
        <p:spPr/>
        <p:txBody>
          <a:bodyPr/>
          <a:lstStyle/>
          <a:p>
            <a:pPr>
              <a:buNone/>
            </a:pPr>
            <a:r>
              <a:rPr lang="zh-CN" altLang="zh-CN" b="1" dirty="0" smtClean="0"/>
              <a:t>追求对数学本质</a:t>
            </a:r>
            <a:r>
              <a:rPr lang="zh-CN" altLang="en-US" b="1" dirty="0" smtClean="0"/>
              <a:t>的</a:t>
            </a:r>
            <a:r>
              <a:rPr lang="zh-CN" altLang="zh-CN" b="1" dirty="0" smtClean="0"/>
              <a:t>理解</a:t>
            </a:r>
            <a:endParaRPr lang="en-US" altLang="zh-CN" b="1" dirty="0" smtClean="0"/>
          </a:p>
          <a:p>
            <a:r>
              <a:rPr lang="zh-CN" altLang="zh-CN" b="1" dirty="0" smtClean="0"/>
              <a:t>技术代替手工进行冗长而复杂的计算</a:t>
            </a:r>
            <a:endParaRPr lang="en-US" altLang="zh-CN" b="1" dirty="0" smtClean="0"/>
          </a:p>
          <a:p>
            <a:r>
              <a:rPr lang="zh-CN" altLang="zh-CN" b="1" dirty="0" smtClean="0"/>
              <a:t>学生能将注意力集中在理解数学的概念，体会数学的思想，选择解决问题更有效的方法和策略的研究上，设计更优的算法，</a:t>
            </a:r>
            <a:endParaRPr lang="en-US" altLang="zh-CN" b="1" dirty="0" smtClean="0"/>
          </a:p>
          <a:p>
            <a:r>
              <a:rPr lang="zh-CN" altLang="zh-CN" b="1" dirty="0" smtClean="0"/>
              <a:t>从砖瓦匠</a:t>
            </a:r>
            <a:r>
              <a:rPr lang="zh-CN" altLang="en-US" b="1" dirty="0" smtClean="0"/>
              <a:t>到</a:t>
            </a:r>
            <a:r>
              <a:rPr lang="zh-CN" altLang="zh-CN" b="1" dirty="0" smtClean="0"/>
              <a:t>设计师。</a:t>
            </a:r>
          </a:p>
          <a:p>
            <a:endParaRPr lang="zh-CN" altLang="en-US"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选题的想法</a:t>
            </a:r>
            <a:endParaRPr lang="zh-CN" altLang="en-US" b="1" dirty="0"/>
          </a:p>
        </p:txBody>
      </p:sp>
      <p:sp>
        <p:nvSpPr>
          <p:cNvPr id="3" name="内容占位符 2"/>
          <p:cNvSpPr>
            <a:spLocks noGrp="1"/>
          </p:cNvSpPr>
          <p:nvPr>
            <p:ph idx="1"/>
          </p:nvPr>
        </p:nvSpPr>
        <p:spPr>
          <a:xfrm>
            <a:off x="457200" y="1600200"/>
            <a:ext cx="3826768" cy="4686320"/>
          </a:xfrm>
        </p:spPr>
        <p:txBody>
          <a:bodyPr>
            <a:normAutofit fontScale="85000" lnSpcReduction="20000"/>
          </a:bodyPr>
          <a:lstStyle/>
          <a:p>
            <a:r>
              <a:rPr lang="zh-CN" altLang="zh-CN" sz="4000" b="1" dirty="0" smtClean="0"/>
              <a:t>重要的内容</a:t>
            </a:r>
            <a:endParaRPr lang="en-US" altLang="zh-CN" sz="4000" b="1" dirty="0" smtClean="0"/>
          </a:p>
          <a:p>
            <a:endParaRPr lang="en-US" altLang="zh-CN" sz="2800" b="1" dirty="0" smtClean="0"/>
          </a:p>
          <a:p>
            <a:r>
              <a:rPr lang="zh-CN" altLang="zh-CN" sz="4000" b="1" dirty="0" smtClean="0"/>
              <a:t>不用信息技术很难说清楚</a:t>
            </a:r>
            <a:endParaRPr lang="en-US" altLang="zh-CN" sz="4000" b="1" dirty="0" smtClean="0"/>
          </a:p>
          <a:p>
            <a:endParaRPr lang="en-US" altLang="zh-CN" sz="2800" b="1" dirty="0" smtClean="0"/>
          </a:p>
          <a:p>
            <a:r>
              <a:rPr lang="zh-CN" altLang="en-US" sz="4000" b="1" dirty="0" smtClean="0"/>
              <a:t>比较</a:t>
            </a:r>
            <a:r>
              <a:rPr lang="zh-CN" altLang="zh-CN" sz="4000" b="1" dirty="0" smtClean="0"/>
              <a:t>自然的开展探究过程</a:t>
            </a:r>
            <a:endParaRPr lang="en-US" altLang="zh-CN" sz="4000" b="1" dirty="0" smtClean="0"/>
          </a:p>
          <a:p>
            <a:endParaRPr lang="en-US" altLang="zh-CN" sz="2800" b="1" dirty="0" smtClean="0"/>
          </a:p>
          <a:p>
            <a:r>
              <a:rPr lang="zh-CN" altLang="en-US" sz="4000" b="1" dirty="0" smtClean="0"/>
              <a:t>蕴含丰富</a:t>
            </a:r>
            <a:r>
              <a:rPr lang="zh-CN" altLang="zh-CN" sz="4000" b="1" dirty="0" smtClean="0"/>
              <a:t>的数学思想 </a:t>
            </a:r>
          </a:p>
          <a:p>
            <a:endParaRPr lang="zh-CN" altLang="en-US" b="1" dirty="0"/>
          </a:p>
        </p:txBody>
      </p:sp>
      <p:sp>
        <p:nvSpPr>
          <p:cNvPr id="4" name="TextBox 3"/>
          <p:cNvSpPr txBox="1"/>
          <p:nvPr/>
        </p:nvSpPr>
        <p:spPr>
          <a:xfrm>
            <a:off x="4932040" y="1628800"/>
            <a:ext cx="3888432" cy="2246769"/>
          </a:xfrm>
          <a:prstGeom prst="rect">
            <a:avLst/>
          </a:prstGeom>
          <a:solidFill>
            <a:schemeClr val="accent1">
              <a:alpha val="26000"/>
            </a:schemeClr>
          </a:solidFill>
        </p:spPr>
        <p:txBody>
          <a:bodyPr wrap="square" rtlCol="0">
            <a:spAutoFit/>
          </a:bodyPr>
          <a:lstStyle/>
          <a:p>
            <a:r>
              <a:rPr lang="zh-CN" altLang="en-US" sz="2800" b="1" dirty="0" smtClean="0"/>
              <a:t>导数概念</a:t>
            </a:r>
            <a:endParaRPr lang="en-US" altLang="zh-CN" sz="2800" b="1" dirty="0" smtClean="0"/>
          </a:p>
          <a:p>
            <a:r>
              <a:rPr lang="zh-CN" altLang="en-US" sz="2800" b="1" dirty="0" smtClean="0"/>
              <a:t>三次函数的性质</a:t>
            </a:r>
            <a:endParaRPr lang="en-US" altLang="zh-CN" sz="2800" b="1" dirty="0" smtClean="0"/>
          </a:p>
          <a:p>
            <a:r>
              <a:rPr lang="zh-CN" altLang="en-US" sz="2800" b="1" dirty="0" smtClean="0"/>
              <a:t>优化问题与函数的最值</a:t>
            </a:r>
            <a:endParaRPr lang="en-US" altLang="zh-CN" sz="2800" b="1" dirty="0" smtClean="0"/>
          </a:p>
          <a:p>
            <a:r>
              <a:rPr lang="en-US" altLang="zh-CN" sz="2800" b="1" dirty="0" smtClean="0"/>
              <a:t>……</a:t>
            </a:r>
          </a:p>
          <a:p>
            <a:endParaRPr lang="zh-CN" altLang="en-US" sz="2800" b="1" dirty="0"/>
          </a:p>
        </p:txBody>
      </p:sp>
      <p:sp>
        <p:nvSpPr>
          <p:cNvPr id="5" name="TextBox 4"/>
          <p:cNvSpPr txBox="1"/>
          <p:nvPr/>
        </p:nvSpPr>
        <p:spPr>
          <a:xfrm>
            <a:off x="4788024" y="4521314"/>
            <a:ext cx="3888432" cy="707886"/>
          </a:xfrm>
          <a:prstGeom prst="rect">
            <a:avLst/>
          </a:prstGeom>
          <a:noFill/>
        </p:spPr>
        <p:txBody>
          <a:bodyPr wrap="square" rtlCol="0">
            <a:spAutoFit/>
          </a:bodyPr>
          <a:lstStyle/>
          <a:p>
            <a:r>
              <a:rPr lang="zh-CN" altLang="en-US" sz="4000" b="1" dirty="0" smtClean="0">
                <a:solidFill>
                  <a:schemeClr val="accent1">
                    <a:lumMod val="50000"/>
                  </a:schemeClr>
                </a:solidFill>
              </a:rPr>
              <a:t>微积分基本定理</a:t>
            </a:r>
            <a:endParaRPr lang="zh-CN" altLang="en-US" sz="4000" b="1" dirty="0">
              <a:solidFill>
                <a:schemeClr val="accent1">
                  <a:lumMod val="50000"/>
                </a:schemeClr>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buNone/>
            </a:pPr>
            <a:r>
              <a:rPr lang="zh-CN" altLang="zh-CN" b="1" dirty="0" smtClean="0"/>
              <a:t>降低计算能力在数学理解中的作用</a:t>
            </a:r>
          </a:p>
          <a:p>
            <a:r>
              <a:rPr lang="zh-CN" altLang="zh-CN" b="1" dirty="0" smtClean="0"/>
              <a:t>对那些在运算技巧上有困难的学生提供切实帮助</a:t>
            </a:r>
            <a:endParaRPr lang="en-US" altLang="zh-CN" b="1" dirty="0" smtClean="0"/>
          </a:p>
          <a:p>
            <a:r>
              <a:rPr lang="zh-CN" altLang="zh-CN" b="1" dirty="0" smtClean="0"/>
              <a:t>很多学生知道用什么概念、原理解题，但他们往往因为运算的问题而止步不前；</a:t>
            </a:r>
          </a:p>
          <a:p>
            <a:endParaRPr lang="zh-CN" altLang="en-US" b="1"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zh-CN" altLang="zh-CN" b="1" dirty="0" smtClean="0"/>
              <a:t>评价体系的导向作用</a:t>
            </a:r>
            <a:endParaRPr lang="zh-CN" altLang="en-US" b="1" dirty="0"/>
          </a:p>
        </p:txBody>
      </p:sp>
      <p:graphicFrame>
        <p:nvGraphicFramePr>
          <p:cNvPr id="4" name="内容占位符 3"/>
          <p:cNvGraphicFramePr>
            <a:graphicFrameLocks noGrp="1" noChangeAspect="1"/>
          </p:cNvGraphicFramePr>
          <p:nvPr>
            <p:ph idx="1"/>
          </p:nvPr>
        </p:nvGraphicFramePr>
        <p:xfrm>
          <a:off x="280988" y="1509713"/>
          <a:ext cx="8393112" cy="4789487"/>
        </p:xfrm>
        <a:graphic>
          <a:graphicData uri="http://schemas.openxmlformats.org/presentationml/2006/ole">
            <mc:AlternateContent xmlns:mc="http://schemas.openxmlformats.org/markup-compatibility/2006">
              <mc:Choice xmlns:v="urn:schemas-microsoft-com:vml" Requires="v">
                <p:oleObj spid="_x0000_s180236" name="文档" r:id="rId3" imgW="9028238" imgH="5152159" progId="Word.Document.12">
                  <p:embed/>
                </p:oleObj>
              </mc:Choice>
              <mc:Fallback>
                <p:oleObj name="文档" r:id="rId3" imgW="9028238" imgH="5152159"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988" y="1509713"/>
                        <a:ext cx="8393112" cy="47894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zh-CN" altLang="zh-CN" sz="2800" b="1" dirty="0" smtClean="0"/>
              <a:t>中山市</a:t>
            </a:r>
            <a:r>
              <a:rPr lang="en-US" altLang="zh-CN" sz="2800" b="1" dirty="0" smtClean="0"/>
              <a:t>2012</a:t>
            </a:r>
            <a:r>
              <a:rPr lang="zh-CN" altLang="zh-CN" sz="2800" b="1" dirty="0" smtClean="0"/>
              <a:t>—</a:t>
            </a:r>
            <a:r>
              <a:rPr lang="en-US" altLang="zh-CN" sz="2800" b="1" dirty="0" smtClean="0"/>
              <a:t>2013</a:t>
            </a:r>
            <a:r>
              <a:rPr lang="zh-CN" altLang="zh-CN" sz="2800" b="1" dirty="0" smtClean="0"/>
              <a:t>学年度第二学期期末统一考试高二数学试卷</a:t>
            </a:r>
            <a:endParaRPr lang="zh-CN" altLang="en-US" sz="2800" b="1" dirty="0"/>
          </a:p>
        </p:txBody>
      </p:sp>
      <p:sp>
        <p:nvSpPr>
          <p:cNvPr id="3" name="内容占位符 2"/>
          <p:cNvSpPr>
            <a:spLocks noGrp="1"/>
          </p:cNvSpPr>
          <p:nvPr>
            <p:ph idx="1"/>
          </p:nvPr>
        </p:nvSpPr>
        <p:spPr/>
        <p:txBody>
          <a:bodyPr/>
          <a:lstStyle/>
          <a:p>
            <a:endParaRPr lang="zh-CN" altLang="en-US"/>
          </a:p>
        </p:txBody>
      </p:sp>
      <p:pic>
        <p:nvPicPr>
          <p:cNvPr id="4" name="图片 3" descr="D:\work\20130617讲座\参考\ti背景考2.jpg"/>
          <p:cNvPicPr/>
          <p:nvPr/>
        </p:nvPicPr>
        <p:blipFill>
          <a:blip r:embed="rId2" cstate="print"/>
          <a:srcRect/>
          <a:stretch>
            <a:fillRect/>
          </a:stretch>
        </p:blipFill>
        <p:spPr bwMode="auto">
          <a:xfrm>
            <a:off x="323528" y="1412776"/>
            <a:ext cx="8424936" cy="51125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zh-CN" altLang="zh-CN" b="1" dirty="0" smtClean="0"/>
              <a:t>更加融合的数学</a:t>
            </a:r>
            <a:endParaRPr lang="zh-CN" altLang="en-US" b="1" dirty="0"/>
          </a:p>
        </p:txBody>
      </p:sp>
      <p:sp>
        <p:nvSpPr>
          <p:cNvPr id="3" name="内容占位符 2"/>
          <p:cNvSpPr>
            <a:spLocks noGrp="1"/>
          </p:cNvSpPr>
          <p:nvPr>
            <p:ph idx="1"/>
          </p:nvPr>
        </p:nvSpPr>
        <p:spPr/>
        <p:txBody>
          <a:bodyPr/>
          <a:lstStyle/>
          <a:p>
            <a:pPr>
              <a:buNone/>
            </a:pPr>
            <a:r>
              <a:rPr lang="en-US" altLang="zh-CN" b="1" dirty="0" smtClean="0"/>
              <a:t>   </a:t>
            </a:r>
            <a:r>
              <a:rPr lang="zh-CN" altLang="zh-CN" b="1" dirty="0" smtClean="0"/>
              <a:t>为数学学习提供“应用套件”，形成数据、图形、方程、模型（函数）、程序等的联动，真正实现代数、几何、数据处理等不同数学分支的融合，允许学生同时运用不同的数学表达来进行数学探索，为有不同认知风格、不同表达习惯的学生提供数学理解的机会；</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dirty="0" smtClean="0"/>
              <a:t>机遇和挑战</a:t>
            </a:r>
            <a:endParaRPr lang="zh-CN" altLang="en-US" b="1" dirty="0"/>
          </a:p>
        </p:txBody>
      </p:sp>
      <p:sp>
        <p:nvSpPr>
          <p:cNvPr id="3" name="内容占位符 2"/>
          <p:cNvSpPr>
            <a:spLocks noGrp="1"/>
          </p:cNvSpPr>
          <p:nvPr>
            <p:ph idx="1"/>
          </p:nvPr>
        </p:nvSpPr>
        <p:spPr/>
        <p:txBody>
          <a:bodyPr/>
          <a:lstStyle/>
          <a:p>
            <a:r>
              <a:rPr lang="zh-CN" altLang="zh-CN" b="1" dirty="0" smtClean="0"/>
              <a:t>一方面，为教师设计教学提供了更多样化的途径，更丰富的教学资源；</a:t>
            </a:r>
            <a:endParaRPr lang="en-US" altLang="zh-CN" b="1" dirty="0" smtClean="0"/>
          </a:p>
          <a:p>
            <a:endParaRPr lang="zh-CN" altLang="zh-CN" dirty="0" smtClean="0"/>
          </a:p>
          <a:p>
            <a:r>
              <a:rPr lang="zh-CN" altLang="zh-CN" b="1" dirty="0" smtClean="0"/>
              <a:t>另一方面，也需要形成合力，共同对教学整合中应当遵循的原则、运用的方法等开展深入研究，开发大量教学案例、课件等，建设更多的、恰当的教学资源。</a:t>
            </a:r>
            <a:endParaRPr lang="zh-CN" altLang="zh-CN" dirty="0" smtClean="0"/>
          </a:p>
          <a:p>
            <a:endParaRPr lang="zh-CN" alt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200" y="1853952"/>
            <a:ext cx="8229600" cy="1143000"/>
          </a:xfrm>
        </p:spPr>
        <p:txBody>
          <a:bodyPr>
            <a:noAutofit/>
          </a:bodyPr>
          <a:lstStyle/>
          <a:p>
            <a:r>
              <a:rPr lang="zh-CN" altLang="en-US" sz="9600" dirty="0" smtClean="0">
                <a:latin typeface="华文新魏" pitchFamily="2" charset="-122"/>
                <a:ea typeface="华文新魏" pitchFamily="2" charset="-122"/>
              </a:rPr>
              <a:t>谢谢！</a:t>
            </a:r>
            <a:endParaRPr lang="zh-CN" altLang="en-US" sz="9600" dirty="0">
              <a:latin typeface="华文新魏" pitchFamily="2" charset="-122"/>
              <a:ea typeface="华文新魏" pitchFamily="2" charset="-122"/>
            </a:endParaRPr>
          </a:p>
        </p:txBody>
      </p:sp>
      <p:sp>
        <p:nvSpPr>
          <p:cNvPr id="3" name="内容占位符 2"/>
          <p:cNvSpPr>
            <a:spLocks noGrp="1"/>
          </p:cNvSpPr>
          <p:nvPr>
            <p:ph idx="1"/>
          </p:nvPr>
        </p:nvSpPr>
        <p:spPr>
          <a:xfrm>
            <a:off x="3039144" y="3783240"/>
            <a:ext cx="8229600" cy="4686320"/>
          </a:xfrm>
        </p:spPr>
        <p:txBody>
          <a:bodyPr/>
          <a:lstStyle/>
          <a:p>
            <a:r>
              <a:rPr lang="zh-CN" altLang="en-US" b="1" dirty="0" smtClean="0"/>
              <a:t>赵存宇</a:t>
            </a:r>
            <a:endParaRPr lang="en-US" altLang="zh-CN" b="1" dirty="0" smtClean="0"/>
          </a:p>
          <a:p>
            <a:r>
              <a:rPr lang="zh-CN" altLang="en-US" b="1" dirty="0" smtClean="0"/>
              <a:t>北京市第八十中学</a:t>
            </a:r>
            <a:endParaRPr lang="en-US" altLang="zh-CN" b="1" dirty="0" smtClean="0"/>
          </a:p>
          <a:p>
            <a:r>
              <a:rPr lang="en-US" altLang="zh-CN" b="1" dirty="0" smtClean="0"/>
              <a:t>15120094952</a:t>
            </a:r>
          </a:p>
          <a:p>
            <a:r>
              <a:rPr lang="en-US" altLang="zh-CN" b="1" dirty="0" smtClean="0"/>
              <a:t>15120094952@139.com</a:t>
            </a:r>
            <a:endParaRPr lang="zh-CN" altLang="en-US" b="1"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3" cstate="print"/>
          <a:srcRect/>
          <a:stretch>
            <a:fillRect/>
          </a:stretch>
        </p:blipFill>
        <p:spPr bwMode="auto">
          <a:xfrm>
            <a:off x="4499992" y="3356992"/>
            <a:ext cx="4536504" cy="3240360"/>
          </a:xfrm>
          <a:prstGeom prst="rect">
            <a:avLst/>
          </a:prstGeom>
          <a:noFill/>
          <a:ln w="9525">
            <a:noFill/>
            <a:miter lim="800000"/>
            <a:headEnd/>
            <a:tailEnd/>
          </a:ln>
        </p:spPr>
      </p:pic>
      <p:pic>
        <p:nvPicPr>
          <p:cNvPr id="1037" name="Picture 13" descr="D:\work\20130617讲座\抛物线几何性质 结论.jpg"/>
          <p:cNvPicPr>
            <a:picLocks noChangeAspect="1" noChangeArrowheads="1"/>
          </p:cNvPicPr>
          <p:nvPr/>
        </p:nvPicPr>
        <p:blipFill>
          <a:blip r:embed="rId4" cstate="print"/>
          <a:srcRect/>
          <a:stretch>
            <a:fillRect/>
          </a:stretch>
        </p:blipFill>
        <p:spPr bwMode="auto">
          <a:xfrm>
            <a:off x="16743" y="1234802"/>
            <a:ext cx="6067425" cy="3562350"/>
          </a:xfrm>
          <a:prstGeom prst="rect">
            <a:avLst/>
          </a:prstGeom>
          <a:noFill/>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3" cstate="print"/>
          <a:srcRect/>
          <a:stretch>
            <a:fillRect/>
          </a:stretch>
        </p:blipFill>
        <p:spPr bwMode="auto">
          <a:xfrm>
            <a:off x="683569" y="1052736"/>
            <a:ext cx="7704856" cy="54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3" cstate="print"/>
          <a:srcRect/>
          <a:stretch>
            <a:fillRect/>
          </a:stretch>
        </p:blipFill>
        <p:spPr bwMode="auto">
          <a:xfrm>
            <a:off x="611560" y="980728"/>
            <a:ext cx="8136904" cy="54726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3" cstate="print"/>
          <a:srcRect/>
          <a:stretch>
            <a:fillRect/>
          </a:stretch>
        </p:blipFill>
        <p:spPr bwMode="auto">
          <a:xfrm>
            <a:off x="539552" y="1052736"/>
            <a:ext cx="8064896" cy="54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定积分几何意义</a:t>
            </a:r>
            <a:endParaRPr lang="zh-CN" altLang="en-US" dirty="0"/>
          </a:p>
        </p:txBody>
      </p:sp>
      <p:pic>
        <p:nvPicPr>
          <p:cNvPr id="101378" name="Picture 2" descr="D:\work\20130617讲座\参考\420px-Integral_example_svg.png"/>
          <p:cNvPicPr>
            <a:picLocks noChangeAspect="1" noChangeArrowheads="1"/>
          </p:cNvPicPr>
          <p:nvPr/>
        </p:nvPicPr>
        <p:blipFill>
          <a:blip r:embed="rId3" cstate="print"/>
          <a:srcRect/>
          <a:stretch>
            <a:fillRect/>
          </a:stretch>
        </p:blipFill>
        <p:spPr bwMode="auto">
          <a:xfrm>
            <a:off x="683568" y="1356742"/>
            <a:ext cx="5168602" cy="5168602"/>
          </a:xfrm>
          <a:prstGeom prst="rect">
            <a:avLst/>
          </a:prstGeom>
          <a:noFill/>
        </p:spPr>
      </p:pic>
      <p:graphicFrame>
        <p:nvGraphicFramePr>
          <p:cNvPr id="101380" name="内容占位符 3"/>
          <p:cNvGraphicFramePr>
            <a:graphicFrameLocks noChangeAspect="1"/>
          </p:cNvGraphicFramePr>
          <p:nvPr/>
        </p:nvGraphicFramePr>
        <p:xfrm>
          <a:off x="4364038" y="1909763"/>
          <a:ext cx="5068887" cy="1747837"/>
        </p:xfrm>
        <a:graphic>
          <a:graphicData uri="http://schemas.openxmlformats.org/presentationml/2006/ole">
            <mc:AlternateContent xmlns:mc="http://schemas.openxmlformats.org/markup-compatibility/2006">
              <mc:Choice xmlns:v="urn:schemas-microsoft-com:vml" Requires="v">
                <p:oleObj spid="_x0000_s101390" name="文档" r:id="rId4" imgW="5297423" imgH="1838128" progId="Word.Document.12">
                  <p:embed/>
                </p:oleObj>
              </mc:Choice>
              <mc:Fallback>
                <p:oleObj name="文档" r:id="rId4" imgW="5297423" imgH="1838128" progId="Word.Document.12">
                  <p:embed/>
                  <p:pic>
                    <p:nvPicPr>
                      <p:cNvPr id="0" name="内容占位符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4038" y="1909763"/>
                        <a:ext cx="5068887" cy="17478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3" cstate="print"/>
          <a:srcRect/>
          <a:stretch>
            <a:fillRect/>
          </a:stretch>
        </p:blipFill>
        <p:spPr bwMode="auto">
          <a:xfrm>
            <a:off x="467544" y="1196753"/>
            <a:ext cx="8136903" cy="52565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2" cstate="print"/>
          <a:srcRect/>
          <a:stretch>
            <a:fillRect/>
          </a:stretch>
        </p:blipFill>
        <p:spPr bwMode="auto">
          <a:xfrm>
            <a:off x="467544" y="980728"/>
            <a:ext cx="8352928" cy="54005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2" cstate="print"/>
          <a:srcRect/>
          <a:stretch>
            <a:fillRect/>
          </a:stretch>
        </p:blipFill>
        <p:spPr bwMode="auto">
          <a:xfrm>
            <a:off x="395536" y="548680"/>
            <a:ext cx="8208912" cy="59766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问题解决</a:t>
            </a:r>
            <a:endParaRPr lang="en-US" altLang="zh-CN" dirty="0" smtClean="0"/>
          </a:p>
          <a:p>
            <a:r>
              <a:rPr lang="zh-CN" altLang="zh-CN" dirty="0" smtClean="0"/>
              <a:t>提出问题→分析问题→解决问题→理性归纳</a:t>
            </a:r>
            <a:endParaRPr lang="zh-CN" alt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839788" y="1700213"/>
          <a:ext cx="7559675" cy="4203700"/>
        </p:xfrm>
        <a:graphic>
          <a:graphicData uri="http://schemas.openxmlformats.org/presentationml/2006/ole">
            <mc:AlternateContent xmlns:mc="http://schemas.openxmlformats.org/markup-compatibility/2006">
              <mc:Choice xmlns:v="urn:schemas-microsoft-com:vml" Requires="v">
                <p:oleObj spid="_x0000_s109580" name="文档" r:id="rId3" imgW="7767463" imgH="4319331" progId="Word.Document.12">
                  <p:embed/>
                </p:oleObj>
              </mc:Choice>
              <mc:Fallback>
                <p:oleObj name="文档" r:id="rId3" imgW="7767463" imgH="4319331"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788" y="1700213"/>
                        <a:ext cx="7559675" cy="420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601663" y="1909763"/>
          <a:ext cx="7843837" cy="3944937"/>
        </p:xfrm>
        <a:graphic>
          <a:graphicData uri="http://schemas.openxmlformats.org/presentationml/2006/ole">
            <mc:AlternateContent xmlns:mc="http://schemas.openxmlformats.org/markup-compatibility/2006">
              <mc:Choice xmlns:v="urn:schemas-microsoft-com:vml" Requires="v">
                <p:oleObj spid="_x0000_s110604" name="文档" r:id="rId3" imgW="8057685" imgH="4052523" progId="Word.Document.12">
                  <p:embed/>
                </p:oleObj>
              </mc:Choice>
              <mc:Fallback>
                <p:oleObj name="文档" r:id="rId3" imgW="8057685" imgH="405252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663" y="1909763"/>
                        <a:ext cx="7843837" cy="3944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701675" y="1909763"/>
          <a:ext cx="7724775" cy="4010025"/>
        </p:xfrm>
        <a:graphic>
          <a:graphicData uri="http://schemas.openxmlformats.org/presentationml/2006/ole">
            <mc:AlternateContent xmlns:mc="http://schemas.openxmlformats.org/markup-compatibility/2006">
              <mc:Choice xmlns:v="urn:schemas-microsoft-com:vml" Requires="v">
                <p:oleObj spid="_x0000_s111628" name="文档" r:id="rId3" imgW="7807515" imgH="4052523" progId="Word.Document.12">
                  <p:embed/>
                </p:oleObj>
              </mc:Choice>
              <mc:Fallback>
                <p:oleObj name="文档" r:id="rId3" imgW="7807515" imgH="405252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675" y="1909763"/>
                        <a:ext cx="7724775" cy="4010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1108075" y="817563"/>
          <a:ext cx="7023100" cy="5341937"/>
        </p:xfrm>
        <a:graphic>
          <a:graphicData uri="http://schemas.openxmlformats.org/presentationml/2006/ole">
            <mc:AlternateContent xmlns:mc="http://schemas.openxmlformats.org/markup-compatibility/2006">
              <mc:Choice xmlns:v="urn:schemas-microsoft-com:vml" Requires="v">
                <p:oleObj spid="_x0000_s112652" name="文档" r:id="rId3" imgW="8336393" imgH="6341091" progId="Word.Document.12">
                  <p:embed/>
                </p:oleObj>
              </mc:Choice>
              <mc:Fallback>
                <p:oleObj name="文档" r:id="rId3" imgW="8336393" imgH="6341091"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8075" y="817563"/>
                        <a:ext cx="7023100" cy="5341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zh-CN" altLang="zh-CN" b="1" dirty="0" smtClean="0"/>
              <a:t>（五）证明猜想</a:t>
            </a:r>
            <a:endParaRPr lang="zh-CN" altLang="zh-CN" dirty="0" smtClean="0"/>
          </a:p>
          <a:p>
            <a:pPr>
              <a:buNone/>
            </a:pPr>
            <a:r>
              <a:rPr lang="zh-CN" altLang="zh-CN" dirty="0" smtClean="0"/>
              <a:t>（</a:t>
            </a:r>
            <a:r>
              <a:rPr lang="en-US" altLang="zh-CN" dirty="0" smtClean="0"/>
              <a:t>1</a:t>
            </a:r>
            <a:r>
              <a:rPr lang="zh-CN" altLang="zh-CN" dirty="0" smtClean="0"/>
              <a:t>）代数证明</a:t>
            </a:r>
            <a:r>
              <a:rPr lang="en-US" altLang="zh-CN" dirty="0" smtClean="0"/>
              <a:t>:</a:t>
            </a:r>
            <a:endParaRPr lang="zh-CN" altLang="zh-CN" dirty="0" smtClean="0"/>
          </a:p>
          <a:p>
            <a:pPr>
              <a:buNone/>
            </a:pPr>
            <a:endParaRPr lang="zh-CN" alt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机器证明</a:t>
            </a:r>
            <a:endParaRPr lang="zh-CN" altLang="en-US" dirty="0"/>
          </a:p>
        </p:txBody>
      </p:sp>
      <p:sp>
        <p:nvSpPr>
          <p:cNvPr id="3" name="内容占位符 2"/>
          <p:cNvSpPr>
            <a:spLocks noGrp="1"/>
          </p:cNvSpPr>
          <p:nvPr>
            <p:ph idx="1"/>
          </p:nvPr>
        </p:nvSpPr>
        <p:spPr/>
        <p:txBody>
          <a:bodyPr/>
          <a:lstStyle/>
          <a:p>
            <a:endParaRPr lang="zh-CN" altLang="en-US"/>
          </a:p>
        </p:txBody>
      </p:sp>
      <p:pic>
        <p:nvPicPr>
          <p:cNvPr id="4" name="图片 3"/>
          <p:cNvPicPr/>
          <p:nvPr/>
        </p:nvPicPr>
        <p:blipFill>
          <a:blip r:embed="rId2" cstate="print"/>
          <a:srcRect/>
          <a:stretch>
            <a:fillRect/>
          </a:stretch>
        </p:blipFill>
        <p:spPr bwMode="auto">
          <a:xfrm>
            <a:off x="144017" y="1340769"/>
            <a:ext cx="8892479" cy="52565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nvSpPr>
        <p:spPr bwMode="auto">
          <a:xfrm>
            <a:off x="505841" y="354161"/>
            <a:ext cx="3529013" cy="762000"/>
          </a:xfrm>
          <a:prstGeom prst="rect">
            <a:avLst/>
          </a:prstGeom>
          <a:noFill/>
          <a:ln w="9525">
            <a:noFill/>
            <a:miter lim="800000"/>
            <a:headEnd/>
            <a:tailEnd/>
          </a:ln>
          <a:effectLst/>
        </p:spPr>
        <p:txBody>
          <a:bodyPr/>
          <a:lstStyle/>
          <a:p>
            <a:pPr eaLnBrk="0" hangingPunct="0"/>
            <a:r>
              <a:rPr lang="zh-CN" altLang="en-US" sz="3200" b="1">
                <a:latin typeface="黑体" pitchFamily="49" charset="-122"/>
                <a:ea typeface="黑体" pitchFamily="49" charset="-122"/>
              </a:rPr>
              <a:t>定积分的定义</a:t>
            </a:r>
            <a:r>
              <a:rPr lang="en-US" altLang="zh-CN" sz="3200" b="1">
                <a:latin typeface="黑体" pitchFamily="49" charset="-122"/>
                <a:ea typeface="黑体" pitchFamily="49" charset="-122"/>
              </a:rPr>
              <a:t>:</a:t>
            </a:r>
          </a:p>
        </p:txBody>
      </p:sp>
      <p:graphicFrame>
        <p:nvGraphicFramePr>
          <p:cNvPr id="5" name="Object 5"/>
          <p:cNvGraphicFramePr>
            <a:graphicFrameLocks noChangeAspect="1"/>
          </p:cNvGraphicFramePr>
          <p:nvPr/>
        </p:nvGraphicFramePr>
        <p:xfrm>
          <a:off x="2450529" y="3135461"/>
          <a:ext cx="4391025" cy="1108075"/>
        </p:xfrm>
        <a:graphic>
          <a:graphicData uri="http://schemas.openxmlformats.org/presentationml/2006/ole">
            <mc:AlternateContent xmlns:mc="http://schemas.openxmlformats.org/markup-compatibility/2006">
              <mc:Choice xmlns:v="urn:schemas-microsoft-com:vml" Requires="v">
                <p:oleObj spid="_x0000_s103496" name="Document" r:id="rId3" imgW="4830374" imgH="1174890" progId="Word.Document.8">
                  <p:embed/>
                </p:oleObj>
              </mc:Choice>
              <mc:Fallback>
                <p:oleObj name="Document" r:id="rId3" imgW="4830374" imgH="1174890" progId="Word.Document.8">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0529" y="3135461"/>
                        <a:ext cx="4391025" cy="1108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6" name="Object 7"/>
          <p:cNvGraphicFramePr>
            <a:graphicFrameLocks noChangeAspect="1"/>
          </p:cNvGraphicFramePr>
          <p:nvPr/>
        </p:nvGraphicFramePr>
        <p:xfrm>
          <a:off x="1729804" y="974874"/>
          <a:ext cx="5976937" cy="606425"/>
        </p:xfrm>
        <a:graphic>
          <a:graphicData uri="http://schemas.openxmlformats.org/presentationml/2006/ole">
            <mc:AlternateContent xmlns:mc="http://schemas.openxmlformats.org/markup-compatibility/2006">
              <mc:Choice xmlns:v="urn:schemas-microsoft-com:vml" Requires="v">
                <p:oleObj spid="_x0000_s103497" name="文档" r:id="rId5" imgW="5697414" imgH="552735" progId="Word.Document.8">
                  <p:embed/>
                </p:oleObj>
              </mc:Choice>
              <mc:Fallback>
                <p:oleObj name="文档" r:id="rId5" imgW="5697414" imgH="552735" progId="Word.Document.8">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9804" y="974874"/>
                        <a:ext cx="5976937" cy="60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7" name="Object 8"/>
          <p:cNvGraphicFramePr>
            <a:graphicFrameLocks noChangeAspect="1"/>
          </p:cNvGraphicFramePr>
          <p:nvPr/>
        </p:nvGraphicFramePr>
        <p:xfrm>
          <a:off x="1945704" y="1406674"/>
          <a:ext cx="6048375" cy="617537"/>
        </p:xfrm>
        <a:graphic>
          <a:graphicData uri="http://schemas.openxmlformats.org/presentationml/2006/ole">
            <mc:AlternateContent xmlns:mc="http://schemas.openxmlformats.org/markup-compatibility/2006">
              <mc:Choice xmlns:v="urn:schemas-microsoft-com:vml" Requires="v">
                <p:oleObj spid="_x0000_s103498" name="Equation" r:id="rId7" imgW="2234880" imgH="228600" progId="">
                  <p:embed/>
                </p:oleObj>
              </mc:Choice>
              <mc:Fallback>
                <p:oleObj name="Equation" r:id="rId7" imgW="2234880" imgH="228600" progId="">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45704" y="1406674"/>
                        <a:ext cx="6048375" cy="617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8" name="Object 9"/>
          <p:cNvGraphicFramePr>
            <a:graphicFrameLocks noChangeAspect="1"/>
          </p:cNvGraphicFramePr>
          <p:nvPr/>
        </p:nvGraphicFramePr>
        <p:xfrm>
          <a:off x="650304" y="2054374"/>
          <a:ext cx="8135937" cy="1150937"/>
        </p:xfrm>
        <a:graphic>
          <a:graphicData uri="http://schemas.openxmlformats.org/presentationml/2006/ole">
            <mc:AlternateContent xmlns:mc="http://schemas.openxmlformats.org/markup-compatibility/2006">
              <mc:Choice xmlns:v="urn:schemas-microsoft-com:vml" Requires="v">
                <p:oleObj spid="_x0000_s103499" name="文档" r:id="rId9" imgW="8410211" imgH="1048974" progId="Word.Document.8">
                  <p:embed/>
                </p:oleObj>
              </mc:Choice>
              <mc:Fallback>
                <p:oleObj name="文档" r:id="rId9" imgW="8410211" imgH="1048974" progId="Word.Document.8">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0304" y="2054374"/>
                        <a:ext cx="8135937" cy="1150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9" name="Object 11"/>
          <p:cNvGraphicFramePr>
            <a:graphicFrameLocks noChangeAspect="1"/>
          </p:cNvGraphicFramePr>
          <p:nvPr/>
        </p:nvGraphicFramePr>
        <p:xfrm>
          <a:off x="1801241" y="5438924"/>
          <a:ext cx="3201988" cy="1014412"/>
        </p:xfrm>
        <a:graphic>
          <a:graphicData uri="http://schemas.openxmlformats.org/presentationml/2006/ole">
            <mc:AlternateContent xmlns:mc="http://schemas.openxmlformats.org/markup-compatibility/2006">
              <mc:Choice xmlns:v="urn:schemas-microsoft-com:vml" Requires="v">
                <p:oleObj spid="_x0000_s103500" name="Equation" r:id="rId11" imgW="1333440" imgH="431640" progId="">
                  <p:embed/>
                </p:oleObj>
              </mc:Choice>
              <mc:Fallback>
                <p:oleObj name="Equation" r:id="rId11" imgW="1333440" imgH="431640" progId="">
                  <p:embed/>
                  <p:pic>
                    <p:nvPicPr>
                      <p:cNvPr id="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01241" y="5438924"/>
                        <a:ext cx="3201988" cy="1014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12"/>
          <p:cNvGraphicFramePr>
            <a:graphicFrameLocks noChangeAspect="1"/>
          </p:cNvGraphicFramePr>
          <p:nvPr/>
        </p:nvGraphicFramePr>
        <p:xfrm>
          <a:off x="5041329" y="5511949"/>
          <a:ext cx="1798637" cy="776287"/>
        </p:xfrm>
        <a:graphic>
          <a:graphicData uri="http://schemas.openxmlformats.org/presentationml/2006/ole">
            <mc:AlternateContent xmlns:mc="http://schemas.openxmlformats.org/markup-compatibility/2006">
              <mc:Choice xmlns:v="urn:schemas-microsoft-com:vml" Requires="v">
                <p:oleObj spid="_x0000_s103501" name="Equation" r:id="rId13" imgW="749160" imgH="330120" progId="">
                  <p:embed/>
                </p:oleObj>
              </mc:Choice>
              <mc:Fallback>
                <p:oleObj name="Equation" r:id="rId13" imgW="749160" imgH="330120" progId="">
                  <p:embed/>
                  <p:pic>
                    <p:nvPicPr>
                      <p:cNvPr id="0"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41329" y="5511949"/>
                        <a:ext cx="1798637" cy="776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39"/>
          <p:cNvGraphicFramePr>
            <a:graphicFrameLocks noChangeAspect="1"/>
          </p:cNvGraphicFramePr>
          <p:nvPr/>
        </p:nvGraphicFramePr>
        <p:xfrm>
          <a:off x="432816" y="4359424"/>
          <a:ext cx="8675688" cy="1595437"/>
        </p:xfrm>
        <a:graphic>
          <a:graphicData uri="http://schemas.openxmlformats.org/presentationml/2006/ole">
            <mc:AlternateContent xmlns:mc="http://schemas.openxmlformats.org/markup-compatibility/2006">
              <mc:Choice xmlns:v="urn:schemas-microsoft-com:vml" Requires="v">
                <p:oleObj spid="_x0000_s103502" name="文档" r:id="rId15" imgW="8405170" imgH="1530818" progId="Word.Document.8">
                  <p:embed/>
                </p:oleObj>
              </mc:Choice>
              <mc:Fallback>
                <p:oleObj name="文档" r:id="rId15" imgW="8405170" imgH="1530818" progId="Word.Document.8">
                  <p:embed/>
                  <p:pic>
                    <p:nvPicPr>
                      <p:cNvPr id="0" name="Picture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2816" y="4359424"/>
                        <a:ext cx="8675688" cy="1595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511175" y="1909763"/>
          <a:ext cx="8232775" cy="3994150"/>
        </p:xfrm>
        <a:graphic>
          <a:graphicData uri="http://schemas.openxmlformats.org/presentationml/2006/ole">
            <mc:AlternateContent xmlns:mc="http://schemas.openxmlformats.org/markup-compatibility/2006">
              <mc:Choice xmlns:v="urn:schemas-microsoft-com:vml" Requires="v">
                <p:oleObj spid="_x0000_s113676" name="文档" r:id="rId3" imgW="8320943" imgH="4036320" progId="Word.Document.12">
                  <p:embed/>
                </p:oleObj>
              </mc:Choice>
              <mc:Fallback>
                <p:oleObj name="文档" r:id="rId3" imgW="8320943" imgH="4036320"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175" y="1909763"/>
                        <a:ext cx="8232775" cy="3994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noChangeAspect="1"/>
          </p:cNvGraphicFramePr>
          <p:nvPr>
            <p:ph idx="1"/>
          </p:nvPr>
        </p:nvGraphicFramePr>
        <p:xfrm>
          <a:off x="606425" y="1909763"/>
          <a:ext cx="7913688" cy="4010025"/>
        </p:xfrm>
        <a:graphic>
          <a:graphicData uri="http://schemas.openxmlformats.org/presentationml/2006/ole">
            <mc:AlternateContent xmlns:mc="http://schemas.openxmlformats.org/markup-compatibility/2006">
              <mc:Choice xmlns:v="urn:schemas-microsoft-com:vml" Requires="v">
                <p:oleObj spid="_x0000_s114700" name="文档" r:id="rId3" imgW="7998322" imgH="4052523" progId="Word.Document.12">
                  <p:embed/>
                </p:oleObj>
              </mc:Choice>
              <mc:Fallback>
                <p:oleObj name="文档" r:id="rId3" imgW="7998322" imgH="4052523" progId="Word.Document.12">
                  <p:embed/>
                  <p:pic>
                    <p:nvPicPr>
                      <p:cNvPr id="0"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425" y="1909763"/>
                        <a:ext cx="7913688" cy="4010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1027</TotalTime>
  <Words>1045</Words>
  <Application>Microsoft Office PowerPoint</Application>
  <PresentationFormat>全屏显示(4:3)</PresentationFormat>
  <Paragraphs>221</Paragraphs>
  <Slides>91</Slides>
  <Notes>24</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4</vt:i4>
      </vt:variant>
      <vt:variant>
        <vt:lpstr>幻灯片标题</vt:lpstr>
      </vt:variant>
      <vt:variant>
        <vt:i4>91</vt:i4>
      </vt:variant>
    </vt:vector>
  </HeadingPairs>
  <TitlesOfParts>
    <vt:vector size="106" baseType="lpstr">
      <vt:lpstr>黑体</vt:lpstr>
      <vt:lpstr>华文隶书</vt:lpstr>
      <vt:lpstr>华文新魏</vt:lpstr>
      <vt:lpstr>楷体</vt:lpstr>
      <vt:lpstr>宋体</vt:lpstr>
      <vt:lpstr>Arial</vt:lpstr>
      <vt:lpstr>Calibri</vt:lpstr>
      <vt:lpstr>Cambria Math</vt:lpstr>
      <vt:lpstr>Times New Roman</vt:lpstr>
      <vt:lpstr>Wingdings 2</vt:lpstr>
      <vt:lpstr>Office 主题</vt:lpstr>
      <vt:lpstr>文档</vt:lpstr>
      <vt:lpstr>Document</vt:lpstr>
      <vt:lpstr>Equation</vt:lpstr>
      <vt:lpstr>公式</vt:lpstr>
      <vt:lpstr>意义•本质•融合 —— 结合两个课例谈数学实验 与图形计算器</vt:lpstr>
      <vt:lpstr>缘起</vt:lpstr>
      <vt:lpstr>我与TI</vt:lpstr>
      <vt:lpstr>TI的特色</vt:lpstr>
      <vt:lpstr>课程改革</vt:lpstr>
      <vt:lpstr>选题的想法</vt:lpstr>
      <vt:lpstr>选题的想法</vt:lpstr>
      <vt:lpstr>定积分几何意义</vt:lpstr>
      <vt:lpstr>PowerPoint 演示文稿</vt:lpstr>
      <vt:lpstr>微积分基本定理</vt:lpstr>
      <vt:lpstr>教材中的处理</vt:lpstr>
      <vt:lpstr>PowerPoint 演示文稿</vt:lpstr>
      <vt:lpstr>PowerPoint 演示文稿</vt:lpstr>
      <vt:lpstr>PowerPoint 演示文稿</vt:lpstr>
      <vt:lpstr>PowerPoint 演示文稿</vt:lpstr>
      <vt:lpstr>为什么是它</vt:lpstr>
      <vt:lpstr>本质:变上限函数</vt:lpstr>
      <vt:lpstr>画图并观察数据变化</vt:lpstr>
      <vt:lpstr>表格呈现数据</vt:lpstr>
      <vt:lpstr>画散点图</vt:lpstr>
      <vt:lpstr>拟合</vt:lpstr>
      <vt:lpstr>观察拟合程度</vt:lpstr>
      <vt:lpstr>猜想结论</vt:lpstr>
      <vt:lpstr>教学目标</vt:lpstr>
      <vt:lpstr>重难点</vt:lpstr>
      <vt:lpstr>教学过程</vt:lpstr>
      <vt:lpstr>一、课题引入</vt:lpstr>
      <vt:lpstr>PowerPoint 演示文稿</vt:lpstr>
      <vt:lpstr>思路分析</vt:lpstr>
      <vt:lpstr>TI自带的功能</vt:lpstr>
      <vt:lpstr>TI自带的功能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（二）新课探究</vt:lpstr>
      <vt:lpstr>PowerPoint 演示文稿</vt:lpstr>
      <vt:lpstr>PowerPoint 演示文稿</vt:lpstr>
      <vt:lpstr>PowerPoint 演示文稿</vt:lpstr>
      <vt:lpstr>PowerPoint 演示文稿</vt:lpstr>
      <vt:lpstr>PowerPoint 演示文稿</vt:lpstr>
      <vt:lpstr>PowerPoint 演示文稿</vt:lpstr>
      <vt:lpstr>一种想法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对定理地位的评论</vt:lpstr>
      <vt:lpstr>PowerPoint 演示文稿</vt:lpstr>
      <vt:lpstr>PowerPoint 演示文稿</vt:lpstr>
      <vt:lpstr>教学追求</vt:lpstr>
      <vt:lpstr>教学追求</vt:lpstr>
      <vt:lpstr>更有意义的数学</vt:lpstr>
      <vt:lpstr>PowerPoint 演示文稿</vt:lpstr>
      <vt:lpstr>PowerPoint 演示文稿</vt:lpstr>
      <vt:lpstr>PowerPoint 演示文稿</vt:lpstr>
      <vt:lpstr>更求本质的数学</vt:lpstr>
      <vt:lpstr>PowerPoint 演示文稿</vt:lpstr>
      <vt:lpstr>评价体系的导向作用</vt:lpstr>
      <vt:lpstr>中山市2012—2013学年度第二学期期末统一考试高二数学试卷</vt:lpstr>
      <vt:lpstr>更加融合的数学</vt:lpstr>
      <vt:lpstr>机遇和挑战</vt:lpstr>
      <vt:lpstr>谢谢！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机器证明</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zhaocunyu</dc:creator>
  <cp:lastModifiedBy>admin</cp:lastModifiedBy>
  <cp:revision>325</cp:revision>
  <dcterms:created xsi:type="dcterms:W3CDTF">2013-07-15T06:37:26Z</dcterms:created>
  <dcterms:modified xsi:type="dcterms:W3CDTF">2014-08-20T02:44:38Z</dcterms:modified>
</cp:coreProperties>
</file>